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56" r:id="rId3"/>
    <p:sldId id="263" r:id="rId4"/>
    <p:sldId id="258" r:id="rId5"/>
    <p:sldId id="264" r:id="rId6"/>
    <p:sldId id="266" r:id="rId7"/>
    <p:sldId id="265" r:id="rId8"/>
    <p:sldId id="275" r:id="rId9"/>
    <p:sldId id="273" r:id="rId10"/>
    <p:sldId id="272" r:id="rId11"/>
    <p:sldId id="271" r:id="rId12"/>
    <p:sldId id="270" r:id="rId13"/>
    <p:sldId id="268" r:id="rId14"/>
    <p:sldId id="284" r:id="rId15"/>
    <p:sldId id="267" r:id="rId16"/>
    <p:sldId id="279" r:id="rId17"/>
    <p:sldId id="278" r:id="rId18"/>
    <p:sldId id="277" r:id="rId19"/>
    <p:sldId id="276" r:id="rId20"/>
    <p:sldId id="280" r:id="rId21"/>
    <p:sldId id="282" r:id="rId22"/>
    <p:sldId id="283"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C08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38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A0F6169D-330D-4D58-A205-17DC5ACFC489}" type="datetimeFigureOut">
              <a:rPr lang="en-US" smtClean="0"/>
              <a:t>4/23/2020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EED35-318E-451F-A4E3-7D11A33BBD84}" type="slidenum">
              <a:rPr lang="en-US" smtClean="0"/>
              <a:t>‹#›</a:t>
            </a:fld>
            <a:endParaRPr lang="en-US"/>
          </a:p>
        </p:txBody>
      </p:sp>
    </p:spTree>
    <p:extLst>
      <p:ext uri="{BB962C8B-B14F-4D97-AF65-F5344CB8AC3E}">
        <p14:creationId xmlns:p14="http://schemas.microsoft.com/office/powerpoint/2010/main" val="774041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0F6169D-330D-4D58-A205-17DC5ACFC489}" type="datetimeFigureOut">
              <a:rPr lang="en-US" smtClean="0"/>
              <a:t>4/23/2020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EED35-318E-451F-A4E3-7D11A33BBD84}" type="slidenum">
              <a:rPr lang="en-US" smtClean="0"/>
              <a:t>‹#›</a:t>
            </a:fld>
            <a:endParaRPr lang="en-US"/>
          </a:p>
        </p:txBody>
      </p:sp>
    </p:spTree>
    <p:extLst>
      <p:ext uri="{BB962C8B-B14F-4D97-AF65-F5344CB8AC3E}">
        <p14:creationId xmlns:p14="http://schemas.microsoft.com/office/powerpoint/2010/main" val="3999106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0F6169D-330D-4D58-A205-17DC5ACFC489}" type="datetimeFigureOut">
              <a:rPr lang="en-US" smtClean="0"/>
              <a:t>4/23/2020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EED35-318E-451F-A4E3-7D11A33BBD84}" type="slidenum">
              <a:rPr lang="en-US" smtClean="0"/>
              <a:t>‹#›</a:t>
            </a:fld>
            <a:endParaRPr lang="en-US"/>
          </a:p>
        </p:txBody>
      </p:sp>
    </p:spTree>
    <p:extLst>
      <p:ext uri="{BB962C8B-B14F-4D97-AF65-F5344CB8AC3E}">
        <p14:creationId xmlns:p14="http://schemas.microsoft.com/office/powerpoint/2010/main" val="1532254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0F6169D-330D-4D58-A205-17DC5ACFC489}" type="datetimeFigureOut">
              <a:rPr lang="en-US" smtClean="0"/>
              <a:t>4/23/2020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EED35-318E-451F-A4E3-7D11A33BBD84}" type="slidenum">
              <a:rPr lang="en-US" smtClean="0"/>
              <a:t>‹#›</a:t>
            </a:fld>
            <a:endParaRPr lang="en-US"/>
          </a:p>
        </p:txBody>
      </p:sp>
    </p:spTree>
    <p:extLst>
      <p:ext uri="{BB962C8B-B14F-4D97-AF65-F5344CB8AC3E}">
        <p14:creationId xmlns:p14="http://schemas.microsoft.com/office/powerpoint/2010/main" val="2099660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A0F6169D-330D-4D58-A205-17DC5ACFC489}" type="datetimeFigureOut">
              <a:rPr lang="en-US" smtClean="0"/>
              <a:t>4/23/2020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EED35-318E-451F-A4E3-7D11A33BBD84}" type="slidenum">
              <a:rPr lang="en-US" smtClean="0"/>
              <a:t>‹#›</a:t>
            </a:fld>
            <a:endParaRPr lang="en-US"/>
          </a:p>
        </p:txBody>
      </p:sp>
    </p:spTree>
    <p:extLst>
      <p:ext uri="{BB962C8B-B14F-4D97-AF65-F5344CB8AC3E}">
        <p14:creationId xmlns:p14="http://schemas.microsoft.com/office/powerpoint/2010/main" val="1713982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A0F6169D-330D-4D58-A205-17DC5ACFC489}" type="datetimeFigureOut">
              <a:rPr lang="en-US" smtClean="0"/>
              <a:t>4/23/2020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EED35-318E-451F-A4E3-7D11A33BBD84}" type="slidenum">
              <a:rPr lang="en-US" smtClean="0"/>
              <a:t>‹#›</a:t>
            </a:fld>
            <a:endParaRPr lang="en-US"/>
          </a:p>
        </p:txBody>
      </p:sp>
    </p:spTree>
    <p:extLst>
      <p:ext uri="{BB962C8B-B14F-4D97-AF65-F5344CB8AC3E}">
        <p14:creationId xmlns:p14="http://schemas.microsoft.com/office/powerpoint/2010/main" val="1466266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A0F6169D-330D-4D58-A205-17DC5ACFC489}" type="datetimeFigureOut">
              <a:rPr lang="en-US" smtClean="0"/>
              <a:t>4/23/2020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EED35-318E-451F-A4E3-7D11A33BBD84}" type="slidenum">
              <a:rPr lang="en-US" smtClean="0"/>
              <a:t>‹#›</a:t>
            </a:fld>
            <a:endParaRPr lang="en-US"/>
          </a:p>
        </p:txBody>
      </p:sp>
    </p:spTree>
    <p:extLst>
      <p:ext uri="{BB962C8B-B14F-4D97-AF65-F5344CB8AC3E}">
        <p14:creationId xmlns:p14="http://schemas.microsoft.com/office/powerpoint/2010/main" val="690760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A0F6169D-330D-4D58-A205-17DC5ACFC489}" type="datetimeFigureOut">
              <a:rPr lang="en-US" smtClean="0"/>
              <a:t>4/23/2020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EED35-318E-451F-A4E3-7D11A33BBD84}" type="slidenum">
              <a:rPr lang="en-US" smtClean="0"/>
              <a:t>‹#›</a:t>
            </a:fld>
            <a:endParaRPr lang="en-US"/>
          </a:p>
        </p:txBody>
      </p:sp>
    </p:spTree>
    <p:extLst>
      <p:ext uri="{BB962C8B-B14F-4D97-AF65-F5344CB8AC3E}">
        <p14:creationId xmlns:p14="http://schemas.microsoft.com/office/powerpoint/2010/main" val="3094118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F6169D-330D-4D58-A205-17DC5ACFC489}" type="datetimeFigureOut">
              <a:rPr lang="en-US" smtClean="0"/>
              <a:t>4/23/2020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EED35-318E-451F-A4E3-7D11A33BBD84}" type="slidenum">
              <a:rPr lang="en-US" smtClean="0"/>
              <a:t>‹#›</a:t>
            </a:fld>
            <a:endParaRPr lang="en-US"/>
          </a:p>
        </p:txBody>
      </p:sp>
    </p:spTree>
    <p:extLst>
      <p:ext uri="{BB962C8B-B14F-4D97-AF65-F5344CB8AC3E}">
        <p14:creationId xmlns:p14="http://schemas.microsoft.com/office/powerpoint/2010/main" val="318482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A0F6169D-330D-4D58-A205-17DC5ACFC489}" type="datetimeFigureOut">
              <a:rPr lang="en-US" smtClean="0"/>
              <a:t>4/23/2020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EED35-318E-451F-A4E3-7D11A33BBD84}" type="slidenum">
              <a:rPr lang="en-US" smtClean="0"/>
              <a:t>‹#›</a:t>
            </a:fld>
            <a:endParaRPr lang="en-US"/>
          </a:p>
        </p:txBody>
      </p:sp>
    </p:spTree>
    <p:extLst>
      <p:ext uri="{BB962C8B-B14F-4D97-AF65-F5344CB8AC3E}">
        <p14:creationId xmlns:p14="http://schemas.microsoft.com/office/powerpoint/2010/main" val="2694950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A0F6169D-330D-4D58-A205-17DC5ACFC489}" type="datetimeFigureOut">
              <a:rPr lang="en-US" smtClean="0"/>
              <a:t>4/23/2020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EED35-318E-451F-A4E3-7D11A33BBD84}" type="slidenum">
              <a:rPr lang="en-US" smtClean="0"/>
              <a:t>‹#›</a:t>
            </a:fld>
            <a:endParaRPr lang="en-US"/>
          </a:p>
        </p:txBody>
      </p:sp>
    </p:spTree>
    <p:extLst>
      <p:ext uri="{BB962C8B-B14F-4D97-AF65-F5344CB8AC3E}">
        <p14:creationId xmlns:p14="http://schemas.microsoft.com/office/powerpoint/2010/main" val="82345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F6169D-330D-4D58-A205-17DC5ACFC489}" type="datetimeFigureOut">
              <a:rPr lang="en-US" smtClean="0"/>
              <a:t>4/23/2020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EED35-318E-451F-A4E3-7D11A33BBD84}" type="slidenum">
              <a:rPr lang="en-US" smtClean="0"/>
              <a:t>‹#›</a:t>
            </a:fld>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93105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057" y="2352666"/>
            <a:ext cx="12193057" cy="4505334"/>
          </a:xfrm>
          <a:prstGeom prst="rect">
            <a:avLst/>
          </a:prstGeom>
        </p:spPr>
      </p:pic>
      <p:sp>
        <p:nvSpPr>
          <p:cNvPr id="2" name="Title 1"/>
          <p:cNvSpPr>
            <a:spLocks noGrp="1"/>
          </p:cNvSpPr>
          <p:nvPr>
            <p:ph type="ctrTitle"/>
          </p:nvPr>
        </p:nvSpPr>
        <p:spPr>
          <a:xfrm>
            <a:off x="986971" y="1306404"/>
            <a:ext cx="10218057" cy="2387600"/>
          </a:xfrm>
        </p:spPr>
        <p:txBody>
          <a:bodyPr>
            <a:normAutofit fontScale="90000"/>
          </a:bodyPr>
          <a:lstStyle/>
          <a:p>
            <a:r>
              <a:rPr lang="uk-UA" sz="9600" b="1" dirty="0">
                <a:ln w="9525">
                  <a:solidFill>
                    <a:schemeClr val="tx1"/>
                  </a:solidFill>
                  <a:prstDash val="solid"/>
                </a:ln>
                <a:solidFill>
                  <a:srgbClr val="C00000"/>
                </a:solidFill>
                <a:effectLst>
                  <a:outerShdw blurRad="12700" dist="38100" dir="2700000" algn="tl" rotWithShape="0">
                    <a:schemeClr val="accent5">
                      <a:lumMod val="60000"/>
                      <a:lumOff val="40000"/>
                    </a:schemeClr>
                  </a:outerShdw>
                </a:effectLst>
                <a:latin typeface="+mn-lt"/>
              </a:rPr>
              <a:t>Політичний режим Індонезії</a:t>
            </a:r>
            <a:endParaRPr lang="uk-UA" sz="9600" b="1" dirty="0">
              <a:ln w="9525">
                <a:solidFill>
                  <a:schemeClr val="tx1"/>
                </a:solidFill>
                <a:prstDash val="solid"/>
              </a:ln>
              <a:solidFill>
                <a:srgbClr val="C00000"/>
              </a:solidFill>
              <a:effectLst>
                <a:outerShdw blurRad="12700" dist="38100" dir="2700000" algn="tl" rotWithShape="0">
                  <a:schemeClr val="accent5">
                    <a:lumMod val="60000"/>
                    <a:lumOff val="40000"/>
                  </a:schemeClr>
                </a:outerShdw>
              </a:effectLst>
              <a:latin typeface="+mn-lt"/>
            </a:endParaRPr>
          </a:p>
        </p:txBody>
      </p:sp>
      <p:sp>
        <p:nvSpPr>
          <p:cNvPr id="3" name="Subtitle 2"/>
          <p:cNvSpPr>
            <a:spLocks noGrp="1"/>
          </p:cNvSpPr>
          <p:nvPr>
            <p:ph type="subTitle" idx="1"/>
          </p:nvPr>
        </p:nvSpPr>
        <p:spPr>
          <a:xfrm>
            <a:off x="7590971" y="5349866"/>
            <a:ext cx="4096657" cy="960092"/>
          </a:xfrm>
        </p:spPr>
        <p:txBody>
          <a:bodyPr/>
          <a:lstStyle/>
          <a:p>
            <a:r>
              <a:rPr lang="uk-UA" dirty="0" smtClean="0">
                <a:solidFill>
                  <a:schemeClr val="bg1"/>
                </a:solidFill>
              </a:rPr>
              <a:t>Виконав студент групи КН-308</a:t>
            </a:r>
            <a:endParaRPr lang="uk-UA" dirty="0">
              <a:solidFill>
                <a:schemeClr val="bg1"/>
              </a:solidFill>
            </a:endParaRPr>
          </a:p>
          <a:p>
            <a:r>
              <a:rPr lang="uk-UA" dirty="0" smtClean="0">
                <a:solidFill>
                  <a:schemeClr val="bg1"/>
                </a:solidFill>
              </a:rPr>
              <a:t>Матвіїв Микола</a:t>
            </a:r>
            <a:endParaRPr lang="en-US" dirty="0">
              <a:solidFill>
                <a:schemeClr val="bg1"/>
              </a:solidFill>
            </a:endParaRPr>
          </a:p>
        </p:txBody>
      </p:sp>
    </p:spTree>
    <p:extLst>
      <p:ext uri="{BB962C8B-B14F-4D97-AF65-F5344CB8AC3E}">
        <p14:creationId xmlns:p14="http://schemas.microsoft.com/office/powerpoint/2010/main" val="24653041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2"/>
          <p:cNvSpPr txBox="1">
            <a:spLocks noGrp="1"/>
          </p:cNvSpPr>
          <p:nvPr>
            <p:ph idx="1"/>
          </p:nvPr>
        </p:nvSpPr>
        <p:spPr>
          <a:xfrm>
            <a:off x="736600" y="1325563"/>
            <a:ext cx="10947400" cy="193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uk-UA" dirty="0" smtClean="0"/>
              <a:t>Мусульманське право - це система норм, виражених у релігійній формі і заснованих на мусульманської релігії-ісламі. Іслам виходить з того, що існуюче право походить від Аллаха, який в певний момент історії відкрив його людині через свого пророка </a:t>
            </a:r>
            <a:r>
              <a:rPr lang="uk-UA" dirty="0" err="1" smtClean="0"/>
              <a:t>Мухаммеда</a:t>
            </a:r>
            <a:r>
              <a:rPr lang="uk-UA" dirty="0" smtClean="0"/>
              <a:t>. </a:t>
            </a:r>
          </a:p>
        </p:txBody>
      </p:sp>
      <p:sp>
        <p:nvSpPr>
          <p:cNvPr id="7" name="Заголовок 1"/>
          <p:cNvSpPr txBox="1">
            <a:spLocks noGrp="1"/>
          </p:cNvSpPr>
          <p:nvPr>
            <p:ph type="title"/>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uk-UA" b="1" dirty="0">
                <a:ln>
                  <a:solidFill>
                    <a:srgbClr val="FF0000"/>
                  </a:solidFill>
                </a:ln>
                <a:solidFill>
                  <a:schemeClr val="bg1"/>
                </a:solidFill>
                <a:latin typeface="Arial Black" panose="020B0A04020102020204" pitchFamily="34" charset="0"/>
              </a:rPr>
              <a:t>Мусульманське право </a:t>
            </a:r>
            <a:endParaRPr lang="uk-UA" b="1" dirty="0">
              <a:ln>
                <a:solidFill>
                  <a:srgbClr val="FF0000"/>
                </a:solidFill>
              </a:ln>
              <a:solidFill>
                <a:schemeClr val="bg1"/>
              </a:solidFill>
              <a:latin typeface="Arial Black" panose="020B0A04020102020204" pitchFamily="34" charset="0"/>
            </a:endParaRPr>
          </a:p>
        </p:txBody>
      </p:sp>
      <p:pic>
        <p:nvPicPr>
          <p:cNvPr id="8" name="Рисунок 7"/>
          <p:cNvPicPr>
            <a:picLocks noChangeAspect="1"/>
          </p:cNvPicPr>
          <p:nvPr/>
        </p:nvPicPr>
        <p:blipFill>
          <a:blip r:embed="rId2"/>
          <a:stretch>
            <a:fillRect/>
          </a:stretch>
        </p:blipFill>
        <p:spPr>
          <a:xfrm>
            <a:off x="7184572" y="3210833"/>
            <a:ext cx="4876800" cy="3362325"/>
          </a:xfrm>
          <a:prstGeom prst="rect">
            <a:avLst/>
          </a:prstGeom>
        </p:spPr>
      </p:pic>
      <p:sp>
        <p:nvSpPr>
          <p:cNvPr id="9" name="Прямоугольник 8"/>
          <p:cNvSpPr/>
          <p:nvPr/>
        </p:nvSpPr>
        <p:spPr>
          <a:xfrm>
            <a:off x="838200" y="3272620"/>
            <a:ext cx="6096000" cy="1643527"/>
          </a:xfrm>
          <a:prstGeom prst="rect">
            <a:avLst/>
          </a:prstGeom>
        </p:spPr>
        <p:txBody>
          <a:bodyPr>
            <a:spAutoFit/>
          </a:bodyPr>
          <a:lstStyle/>
          <a:p>
            <a:pPr marL="228600" lvl="0" indent="-228600">
              <a:lnSpc>
                <a:spcPct val="90000"/>
              </a:lnSpc>
              <a:spcBef>
                <a:spcPts val="1000"/>
              </a:spcBef>
              <a:buFont typeface="Arial" panose="020B0604020202020204" pitchFamily="34" charset="0"/>
              <a:buChar char="•"/>
            </a:pPr>
            <a:r>
              <a:rPr lang="uk-UA" sz="2800" dirty="0">
                <a:solidFill>
                  <a:prstClr val="black"/>
                </a:solidFill>
              </a:rPr>
              <a:t>В Індонезії офіційно визнається полігамія (форма шлюбу, при якому чоловік однієї статі має більше одного чоловіка протилежної статі).</a:t>
            </a:r>
            <a:endParaRPr lang="uk-UA" sz="2800" dirty="0">
              <a:solidFill>
                <a:prstClr val="black"/>
              </a:solidFill>
            </a:endParaRPr>
          </a:p>
        </p:txBody>
      </p:sp>
    </p:spTree>
    <p:extLst>
      <p:ext uri="{BB962C8B-B14F-4D97-AF65-F5344CB8AC3E}">
        <p14:creationId xmlns:p14="http://schemas.microsoft.com/office/powerpoint/2010/main" val="1281626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srcRect b="6879"/>
          <a:stretch/>
        </p:blipFill>
        <p:spPr>
          <a:xfrm>
            <a:off x="-1" y="-1"/>
            <a:ext cx="12192001" cy="6858001"/>
          </a:xfrm>
          <a:prstGeom prst="rect">
            <a:avLst/>
          </a:prstGeom>
        </p:spPr>
      </p:pic>
      <p:sp>
        <p:nvSpPr>
          <p:cNvPr id="2" name="Заголовок 1"/>
          <p:cNvSpPr>
            <a:spLocks noGrp="1"/>
          </p:cNvSpPr>
          <p:nvPr>
            <p:ph type="title"/>
          </p:nvPr>
        </p:nvSpPr>
        <p:spPr>
          <a:xfrm>
            <a:off x="838200" y="365126"/>
            <a:ext cx="10515600" cy="621846"/>
          </a:xfrm>
        </p:spPr>
        <p:txBody>
          <a:bodyPr>
            <a:noAutofit/>
          </a:bodyPr>
          <a:lstStyle/>
          <a:p>
            <a:pPr algn="ctr"/>
            <a:r>
              <a:rPr lang="uk-UA" b="1" dirty="0">
                <a:ln>
                  <a:solidFill>
                    <a:srgbClr val="FF0000"/>
                  </a:solidFill>
                </a:ln>
                <a:solidFill>
                  <a:schemeClr val="bg1"/>
                </a:solidFill>
                <a:latin typeface="Arial Black" panose="020B0A04020102020204" pitchFamily="34" charset="0"/>
              </a:rPr>
              <a:t>Земельні  відносини </a:t>
            </a:r>
            <a:endParaRPr lang="uk-UA" b="1" dirty="0">
              <a:ln>
                <a:solidFill>
                  <a:srgbClr val="FF0000"/>
                </a:solidFill>
              </a:ln>
              <a:solidFill>
                <a:schemeClr val="bg1"/>
              </a:solidFill>
              <a:latin typeface="Arial Black" panose="020B0A04020102020204" pitchFamily="34" charset="0"/>
            </a:endParaRPr>
          </a:p>
        </p:txBody>
      </p:sp>
      <p:sp>
        <p:nvSpPr>
          <p:cNvPr id="3" name="Объект 2"/>
          <p:cNvSpPr>
            <a:spLocks noGrp="1"/>
          </p:cNvSpPr>
          <p:nvPr>
            <p:ph idx="1"/>
          </p:nvPr>
        </p:nvSpPr>
        <p:spPr>
          <a:xfrm>
            <a:off x="232229" y="986972"/>
            <a:ext cx="11005457" cy="5551714"/>
          </a:xfrm>
        </p:spPr>
        <p:txBody>
          <a:bodyPr>
            <a:normAutofit/>
          </a:bodyPr>
          <a:lstStyle/>
          <a:p>
            <a:r>
              <a:rPr lang="uk-UA" dirty="0" smtClean="0">
                <a:solidFill>
                  <a:schemeClr val="bg1"/>
                </a:solidFill>
              </a:rPr>
              <a:t>Земельні  відносини в сучасному суспільстві Індонезії встановлені в Основному аграрному законі 1960 р по якому всі закони колоніального періоду скасовувалися, держава оголошувалося верховним розпорядником всього земельного фонду. </a:t>
            </a:r>
          </a:p>
          <a:p>
            <a:r>
              <a:rPr lang="uk-UA" dirty="0" smtClean="0">
                <a:solidFill>
                  <a:schemeClr val="bg1"/>
                </a:solidFill>
              </a:rPr>
              <a:t>Аграрна реформа передбачала встановлення максимальних розмірів земельних ділянок. За рахунок вилучення за викуп надлишків землі у великих власників йшло наділення землею малоземельних селян. Селяни сплачували державі суми за встановленими цінами земельних наділів. </a:t>
            </a:r>
          </a:p>
          <a:p>
            <a:r>
              <a:rPr lang="uk-UA" dirty="0" smtClean="0">
                <a:solidFill>
                  <a:schemeClr val="bg1"/>
                </a:solidFill>
              </a:rPr>
              <a:t>Уряд заохочував створення сільськогосподарських кооперативів, в яких було об'єднано близько 3 млн селян. </a:t>
            </a:r>
          </a:p>
          <a:p>
            <a:r>
              <a:rPr lang="uk-UA" dirty="0" smtClean="0">
                <a:solidFill>
                  <a:schemeClr val="bg1"/>
                </a:solidFill>
              </a:rPr>
              <a:t>Прийнято закон про розподіл врожаю, за яким суттєво скорочувалася орендна плата, з 80% до 50%.</a:t>
            </a:r>
          </a:p>
          <a:p>
            <a:endParaRPr lang="uk-UA" dirty="0" smtClean="0"/>
          </a:p>
        </p:txBody>
      </p:sp>
    </p:spTree>
    <p:extLst>
      <p:ext uri="{BB962C8B-B14F-4D97-AF65-F5344CB8AC3E}">
        <p14:creationId xmlns:p14="http://schemas.microsoft.com/office/powerpoint/2010/main" val="1124536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96257" y="0"/>
            <a:ext cx="5156200" cy="1325563"/>
          </a:xfrm>
        </p:spPr>
        <p:txBody>
          <a:bodyPr>
            <a:normAutofit/>
          </a:bodyPr>
          <a:lstStyle/>
          <a:p>
            <a:pPr algn="ctr"/>
            <a:r>
              <a:rPr lang="uk-UA" b="1" dirty="0" smtClean="0">
                <a:ln>
                  <a:solidFill>
                    <a:srgbClr val="FF0000"/>
                  </a:solidFill>
                </a:ln>
                <a:solidFill>
                  <a:schemeClr val="bg1"/>
                </a:solidFill>
                <a:latin typeface="Arial Black" panose="020B0A04020102020204" pitchFamily="34" charset="0"/>
              </a:rPr>
              <a:t>Торгівля  </a:t>
            </a:r>
            <a:endParaRPr lang="uk-UA" b="1" dirty="0">
              <a:ln>
                <a:solidFill>
                  <a:srgbClr val="FF0000"/>
                </a:solidFill>
              </a:ln>
              <a:solidFill>
                <a:schemeClr val="bg1"/>
              </a:solidFill>
              <a:latin typeface="Arial Black" panose="020B0A04020102020204" pitchFamily="34" charset="0"/>
            </a:endParaRPr>
          </a:p>
        </p:txBody>
      </p:sp>
      <p:sp>
        <p:nvSpPr>
          <p:cNvPr id="3" name="Объект 2"/>
          <p:cNvSpPr>
            <a:spLocks noGrp="1"/>
          </p:cNvSpPr>
          <p:nvPr>
            <p:ph idx="1"/>
          </p:nvPr>
        </p:nvSpPr>
        <p:spPr>
          <a:xfrm>
            <a:off x="402771" y="1009650"/>
            <a:ext cx="6955972" cy="2285093"/>
          </a:xfrm>
        </p:spPr>
        <p:txBody>
          <a:bodyPr/>
          <a:lstStyle/>
          <a:p>
            <a:r>
              <a:rPr lang="uk-UA" dirty="0" smtClean="0"/>
              <a:t>В області торгівлі Індонезії інститут національного правового розвитку підготував проект нового Торгового кодексу, єдиного для всіх жителів країни.</a:t>
            </a:r>
          </a:p>
          <a:p>
            <a:endParaRPr lang="uk-UA" dirty="0" smtClean="0"/>
          </a:p>
        </p:txBody>
      </p:sp>
      <p:pic>
        <p:nvPicPr>
          <p:cNvPr id="4" name="Рисунок 3"/>
          <p:cNvPicPr>
            <a:picLocks noChangeAspect="1"/>
          </p:cNvPicPr>
          <p:nvPr/>
        </p:nvPicPr>
        <p:blipFill>
          <a:blip r:embed="rId2"/>
          <a:stretch>
            <a:fillRect/>
          </a:stretch>
        </p:blipFill>
        <p:spPr>
          <a:xfrm>
            <a:off x="7765143" y="159657"/>
            <a:ext cx="3690215" cy="2864948"/>
          </a:xfrm>
          <a:prstGeom prst="rect">
            <a:avLst/>
          </a:prstGeom>
        </p:spPr>
      </p:pic>
      <p:sp>
        <p:nvSpPr>
          <p:cNvPr id="5" name="Заголовок 1"/>
          <p:cNvSpPr txBox="1">
            <a:spLocks/>
          </p:cNvSpPr>
          <p:nvPr/>
        </p:nvSpPr>
        <p:spPr>
          <a:xfrm>
            <a:off x="794657" y="2902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uk-UA" b="1" dirty="0" smtClean="0">
                <a:ln>
                  <a:solidFill>
                    <a:schemeClr val="bg1"/>
                  </a:solidFill>
                </a:ln>
                <a:solidFill>
                  <a:srgbClr val="C00000"/>
                </a:solidFill>
                <a:latin typeface="Arial Black" panose="020B0A04020102020204" pitchFamily="34" charset="0"/>
              </a:rPr>
              <a:t>Про інтелектуальну власність </a:t>
            </a:r>
            <a:endParaRPr lang="uk-UA" b="1" dirty="0">
              <a:ln>
                <a:solidFill>
                  <a:schemeClr val="bg1"/>
                </a:solidFill>
              </a:ln>
              <a:solidFill>
                <a:srgbClr val="C00000"/>
              </a:solidFill>
              <a:latin typeface="Arial Black" panose="020B0A04020102020204" pitchFamily="34" charset="0"/>
            </a:endParaRPr>
          </a:p>
        </p:txBody>
      </p:sp>
      <p:sp>
        <p:nvSpPr>
          <p:cNvPr id="6" name="Прямоугольник 5"/>
          <p:cNvSpPr/>
          <p:nvPr/>
        </p:nvSpPr>
        <p:spPr>
          <a:xfrm>
            <a:off x="513442" y="4227737"/>
            <a:ext cx="11078029" cy="2523768"/>
          </a:xfrm>
          <a:prstGeom prst="rect">
            <a:avLst/>
          </a:prstGeom>
        </p:spPr>
        <p:txBody>
          <a:bodyPr wrap="square">
            <a:spAutoFit/>
          </a:bodyPr>
          <a:lstStyle/>
          <a:p>
            <a:r>
              <a:rPr lang="uk-UA" sz="2800" dirty="0" smtClean="0"/>
              <a:t>Законодавство про інтелектуальну власність з'явилося в Індонезії в 1912 р, коли було прийнято Положення про промислову власність,  що відтворювало відповідне законодавство Нідерландів, а також Закон про авторське право. Перший патентний закон був введений тільки в 1991 р</a:t>
            </a:r>
          </a:p>
          <a:p>
            <a:endParaRPr lang="uk-UA" dirty="0"/>
          </a:p>
        </p:txBody>
      </p:sp>
    </p:spTree>
    <p:extLst>
      <p:ext uri="{BB962C8B-B14F-4D97-AF65-F5344CB8AC3E}">
        <p14:creationId xmlns:p14="http://schemas.microsoft.com/office/powerpoint/2010/main" val="3470904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0"/>
            <a:ext cx="12256851" cy="6858000"/>
          </a:xfrm>
          <a:prstGeom prst="rect">
            <a:avLst/>
          </a:prstGeom>
        </p:spPr>
      </p:pic>
      <p:sp>
        <p:nvSpPr>
          <p:cNvPr id="2" name="Заголовок 1"/>
          <p:cNvSpPr>
            <a:spLocks noGrp="1"/>
          </p:cNvSpPr>
          <p:nvPr>
            <p:ph type="title"/>
          </p:nvPr>
        </p:nvSpPr>
        <p:spPr>
          <a:xfrm>
            <a:off x="838200" y="365126"/>
            <a:ext cx="10515600" cy="723446"/>
          </a:xfrm>
        </p:spPr>
        <p:txBody>
          <a:bodyPr>
            <a:normAutofit/>
          </a:bodyPr>
          <a:lstStyle/>
          <a:p>
            <a:pPr algn="ctr"/>
            <a:r>
              <a:rPr lang="uk-UA" b="1" dirty="0">
                <a:ln>
                  <a:solidFill>
                    <a:srgbClr val="FF0000"/>
                  </a:solidFill>
                </a:ln>
                <a:solidFill>
                  <a:schemeClr val="bg1"/>
                </a:solidFill>
                <a:latin typeface="Arial Black" panose="020B0A04020102020204" pitchFamily="34" charset="0"/>
              </a:rPr>
              <a:t>Економічне законодавство </a:t>
            </a:r>
          </a:p>
        </p:txBody>
      </p:sp>
      <p:sp>
        <p:nvSpPr>
          <p:cNvPr id="3" name="Объект 2"/>
          <p:cNvSpPr>
            <a:spLocks noGrp="1"/>
          </p:cNvSpPr>
          <p:nvPr>
            <p:ph idx="1"/>
          </p:nvPr>
        </p:nvSpPr>
        <p:spPr>
          <a:xfrm>
            <a:off x="333829" y="1274081"/>
            <a:ext cx="11567885" cy="5184775"/>
          </a:xfrm>
        </p:spPr>
        <p:txBody>
          <a:bodyPr>
            <a:normAutofit/>
          </a:bodyPr>
          <a:lstStyle/>
          <a:p>
            <a:r>
              <a:rPr lang="uk-UA" dirty="0" smtClean="0">
                <a:solidFill>
                  <a:schemeClr val="bg1"/>
                </a:solidFill>
              </a:rPr>
              <a:t>Економічне законодавство Індонезії пройшло великий історичний шлях від соціально-економічного курсу «ліберальної економіки» (1950-1957 рр.), «Як б економіки» (1957-1965 рр.) І «економічної демократії» діючої по теперішній час.</a:t>
            </a:r>
          </a:p>
          <a:p>
            <a:endParaRPr lang="uk-UA" dirty="0" smtClean="0"/>
          </a:p>
          <a:p>
            <a:r>
              <a:rPr lang="uk-UA" dirty="0" smtClean="0">
                <a:solidFill>
                  <a:schemeClr val="bg1"/>
                </a:solidFill>
              </a:rPr>
              <a:t>Зі встановленням в 1966 р Режиму «нового порядку» військові стали заохочувати приватне підприємництво, хоча процес лібералізації господарського життя зайняв близько 30 років і ще далеко не завершений.</a:t>
            </a:r>
            <a:endParaRPr lang="uk-UA" dirty="0" smtClean="0"/>
          </a:p>
          <a:p>
            <a:endParaRPr lang="uk-UA" dirty="0" smtClean="0"/>
          </a:p>
        </p:txBody>
      </p:sp>
    </p:spTree>
    <p:extLst>
      <p:ext uri="{BB962C8B-B14F-4D97-AF65-F5344CB8AC3E}">
        <p14:creationId xmlns:p14="http://schemas.microsoft.com/office/powerpoint/2010/main" val="164804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085" y="0"/>
            <a:ext cx="10515600" cy="897618"/>
          </a:xfrm>
        </p:spPr>
        <p:txBody>
          <a:bodyPr/>
          <a:lstStyle/>
          <a:p>
            <a:pPr algn="ctr"/>
            <a:r>
              <a:rPr lang="uk-UA" b="1" dirty="0">
                <a:ln>
                  <a:solidFill>
                    <a:srgbClr val="FF0000"/>
                  </a:solidFill>
                </a:ln>
                <a:solidFill>
                  <a:schemeClr val="bg1"/>
                </a:solidFill>
                <a:latin typeface="Arial Black" panose="020B0A04020102020204" pitchFamily="34" charset="0"/>
              </a:rPr>
              <a:t>Профспілки </a:t>
            </a:r>
            <a:r>
              <a:rPr lang="uk-UA" dirty="0" smtClean="0"/>
              <a:t> </a:t>
            </a:r>
            <a:endParaRPr lang="uk-UA" dirty="0"/>
          </a:p>
        </p:txBody>
      </p:sp>
      <p:sp>
        <p:nvSpPr>
          <p:cNvPr id="3" name="Объект 2"/>
          <p:cNvSpPr>
            <a:spLocks noGrp="1"/>
          </p:cNvSpPr>
          <p:nvPr>
            <p:ph idx="1"/>
          </p:nvPr>
        </p:nvSpPr>
        <p:spPr>
          <a:xfrm>
            <a:off x="460828" y="897618"/>
            <a:ext cx="11542486" cy="2543175"/>
          </a:xfrm>
        </p:spPr>
        <p:txBody>
          <a:bodyPr>
            <a:normAutofit/>
          </a:bodyPr>
          <a:lstStyle/>
          <a:p>
            <a:r>
              <a:rPr lang="uk-UA" dirty="0" smtClean="0"/>
              <a:t>Політика голландських колоніальних властей в області трудових відносин була досить жорсткою: профспілки місцевих трудящих не визнавалися, страйки заборонялися Спеціальним законом 1923 року, а трудове законодавство зводилося до декільком актам про охорону праці. </a:t>
            </a:r>
          </a:p>
          <a:p>
            <a:r>
              <a:rPr lang="uk-UA" dirty="0" smtClean="0"/>
              <a:t>Певні позитивні зміни намітилися в кінці 1990-х рр. Зокрема, нове законодавство 1998 р полегшило реєстрацію профспілок</a:t>
            </a:r>
            <a:endParaRPr lang="uk-UA" dirty="0"/>
          </a:p>
        </p:txBody>
      </p:sp>
      <p:pic>
        <p:nvPicPr>
          <p:cNvPr id="4" name="Рисунок 3"/>
          <p:cNvPicPr>
            <a:picLocks noChangeAspect="1"/>
          </p:cNvPicPr>
          <p:nvPr/>
        </p:nvPicPr>
        <p:blipFill rotWithShape="1">
          <a:blip r:embed="rId2"/>
          <a:srcRect t="8680"/>
          <a:stretch/>
        </p:blipFill>
        <p:spPr>
          <a:xfrm>
            <a:off x="-101599" y="3744686"/>
            <a:ext cx="12293600" cy="3113313"/>
          </a:xfrm>
          <a:prstGeom prst="rect">
            <a:avLst/>
          </a:prstGeom>
        </p:spPr>
      </p:pic>
    </p:spTree>
    <p:extLst>
      <p:ext uri="{BB962C8B-B14F-4D97-AF65-F5344CB8AC3E}">
        <p14:creationId xmlns:p14="http://schemas.microsoft.com/office/powerpoint/2010/main" val="2766979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912132"/>
          </a:xfrm>
        </p:spPr>
        <p:txBody>
          <a:bodyPr>
            <a:normAutofit/>
          </a:bodyPr>
          <a:lstStyle/>
          <a:p>
            <a:pPr algn="ctr"/>
            <a:r>
              <a:rPr lang="uk-UA" b="1" dirty="0" smtClean="0">
                <a:ln>
                  <a:solidFill>
                    <a:srgbClr val="FF0000"/>
                  </a:solidFill>
                </a:ln>
                <a:solidFill>
                  <a:schemeClr val="bg1"/>
                </a:solidFill>
                <a:latin typeface="Arial Black" panose="020B0A04020102020204" pitchFamily="34" charset="0"/>
              </a:rPr>
              <a:t>Кримінальне право</a:t>
            </a:r>
            <a:endParaRPr lang="uk-UA" dirty="0"/>
          </a:p>
        </p:txBody>
      </p:sp>
      <p:sp>
        <p:nvSpPr>
          <p:cNvPr id="3" name="Объект 2"/>
          <p:cNvSpPr>
            <a:spLocks noGrp="1"/>
          </p:cNvSpPr>
          <p:nvPr>
            <p:ph idx="1"/>
          </p:nvPr>
        </p:nvSpPr>
        <p:spPr>
          <a:xfrm>
            <a:off x="838200" y="1175656"/>
            <a:ext cx="10515600" cy="5442857"/>
          </a:xfrm>
        </p:spPr>
        <p:txBody>
          <a:bodyPr>
            <a:normAutofit fontScale="92500" lnSpcReduction="10000"/>
          </a:bodyPr>
          <a:lstStyle/>
          <a:p>
            <a:endParaRPr lang="uk-UA" dirty="0" smtClean="0"/>
          </a:p>
          <a:p>
            <a:r>
              <a:rPr lang="uk-UA" dirty="0" smtClean="0"/>
              <a:t>Кримінальної системі Індонезії притаманні такі основні риси:</a:t>
            </a:r>
          </a:p>
          <a:p>
            <a:pPr marL="457200" lvl="1" indent="0">
              <a:buNone/>
            </a:pPr>
            <a:r>
              <a:rPr lang="uk-UA" sz="2800" dirty="0" smtClean="0"/>
              <a:t>- норми права </a:t>
            </a:r>
            <a:r>
              <a:rPr lang="uk-UA" sz="2800" dirty="0" err="1" smtClean="0"/>
              <a:t>формулюються</a:t>
            </a:r>
            <a:r>
              <a:rPr lang="uk-UA" sz="2800" dirty="0" smtClean="0"/>
              <a:t> як якісь абстрактні правила поведінки, адресовані невизначеному колу осіб;</a:t>
            </a:r>
          </a:p>
          <a:p>
            <a:pPr marL="457200" lvl="1" indent="0">
              <a:buNone/>
            </a:pPr>
            <a:r>
              <a:rPr lang="uk-UA" sz="2800" dirty="0" smtClean="0"/>
              <a:t>- в системі кримінального права існує ретельно розроблене законодавство, якому властива спеціальна ієрархія нормативних актів, центральне місце в якій займають конституційні акти;</a:t>
            </a:r>
          </a:p>
          <a:p>
            <a:pPr marL="457200" lvl="1" indent="0">
              <a:buNone/>
            </a:pPr>
            <a:r>
              <a:rPr lang="uk-UA" sz="2800" dirty="0" smtClean="0"/>
              <a:t>- ведеться планомірна робота по систематизації (кодифікації) кримінально-правових норм.</a:t>
            </a:r>
          </a:p>
          <a:p>
            <a:endParaRPr lang="uk-UA" dirty="0" smtClean="0"/>
          </a:p>
          <a:p>
            <a:r>
              <a:rPr lang="uk-UA" dirty="0" smtClean="0"/>
              <a:t>Кримінальне право Індонезії характеризується визнанням закону єдиним нормативним джерелом кримінального права, кодифікацією норм кримінального закону, лаконічністю мови при описі кримінально-правових заборон.</a:t>
            </a:r>
          </a:p>
          <a:p>
            <a:endParaRPr lang="uk-UA" dirty="0" smtClean="0"/>
          </a:p>
        </p:txBody>
      </p:sp>
    </p:spTree>
    <p:extLst>
      <p:ext uri="{BB962C8B-B14F-4D97-AF65-F5344CB8AC3E}">
        <p14:creationId xmlns:p14="http://schemas.microsoft.com/office/powerpoint/2010/main" val="1598560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47410"/>
            <a:ext cx="10515600" cy="926647"/>
          </a:xfrm>
        </p:spPr>
        <p:txBody>
          <a:bodyPr>
            <a:normAutofit/>
          </a:bodyPr>
          <a:lstStyle/>
          <a:p>
            <a:pPr algn="ctr"/>
            <a:r>
              <a:rPr lang="uk-UA" b="1" dirty="0">
                <a:ln>
                  <a:solidFill>
                    <a:srgbClr val="FF0000"/>
                  </a:solidFill>
                </a:ln>
                <a:solidFill>
                  <a:prstClr val="white"/>
                </a:solidFill>
                <a:latin typeface="Arial Black" panose="020B0A04020102020204" pitchFamily="34" charset="0"/>
              </a:rPr>
              <a:t>Кримінальне право</a:t>
            </a:r>
            <a:endParaRPr lang="uk-UA" dirty="0"/>
          </a:p>
        </p:txBody>
      </p:sp>
      <p:sp>
        <p:nvSpPr>
          <p:cNvPr id="3" name="Объект 2"/>
          <p:cNvSpPr>
            <a:spLocks noGrp="1"/>
          </p:cNvSpPr>
          <p:nvPr>
            <p:ph idx="1"/>
          </p:nvPr>
        </p:nvSpPr>
        <p:spPr>
          <a:xfrm>
            <a:off x="537029" y="1190172"/>
            <a:ext cx="10816771" cy="5544458"/>
          </a:xfrm>
        </p:spPr>
        <p:txBody>
          <a:bodyPr>
            <a:normAutofit fontScale="92500" lnSpcReduction="20000"/>
          </a:bodyPr>
          <a:lstStyle/>
          <a:p>
            <a:r>
              <a:rPr lang="uk-UA" dirty="0" smtClean="0"/>
              <a:t>Основним джерелом кримінального права Індонезії - Кримінальний кодекс (КК) Індонезії, який був прийнятий в 1915 р Він складається з 588 статей і ділиться на 3 книги. Даний кодекс - копія голландського КК 1881, побудованого на принципах класичної школи кримінального права</a:t>
            </a:r>
          </a:p>
          <a:p>
            <a:endParaRPr lang="uk-UA" dirty="0" smtClean="0"/>
          </a:p>
          <a:p>
            <a:r>
              <a:rPr lang="uk-UA" dirty="0" smtClean="0"/>
              <a:t>Разом з КК Індонезії діє ряд законів, які встановлюють відповідну відповідальність за скоєні злочини. </a:t>
            </a:r>
          </a:p>
          <a:p>
            <a:pPr lvl="1"/>
            <a:r>
              <a:rPr lang="uk-UA" dirty="0" smtClean="0"/>
              <a:t>смертна кара, яка присуджується за підривну діяльність, за незаконну торгівлю наркотиками, навмисне вбивство, інші злочини проти особистості і деякі злочини проти держави, в тому числі заколот.</a:t>
            </a:r>
          </a:p>
          <a:p>
            <a:pPr lvl="1"/>
            <a:r>
              <a:rPr lang="uk-UA" dirty="0" smtClean="0"/>
              <a:t>довічне ув'язнення, </a:t>
            </a:r>
          </a:p>
          <a:p>
            <a:pPr lvl="1"/>
            <a:r>
              <a:rPr lang="uk-UA" dirty="0" smtClean="0"/>
              <a:t>звичайне ув'язнення, штрафи. </a:t>
            </a:r>
          </a:p>
          <a:p>
            <a:r>
              <a:rPr lang="uk-UA" dirty="0" smtClean="0"/>
              <a:t>Повна конфіскація власності заборонена в КК Індонезії. </a:t>
            </a:r>
          </a:p>
          <a:p>
            <a:r>
              <a:rPr lang="uk-UA" dirty="0" smtClean="0"/>
              <a:t>Якщо були вчинені незначні злочини і проступки, то за них передбачені такі види покарань як, наприклад, позбавлення спеціальних прав, публічне оголошення </a:t>
            </a:r>
            <a:r>
              <a:rPr lang="uk-UA" dirty="0" err="1" smtClean="0"/>
              <a:t>вироку</a:t>
            </a:r>
            <a:r>
              <a:rPr lang="uk-UA" dirty="0" smtClean="0"/>
              <a:t>. </a:t>
            </a:r>
            <a:endParaRPr lang="uk-UA" dirty="0"/>
          </a:p>
        </p:txBody>
      </p:sp>
    </p:spTree>
    <p:extLst>
      <p:ext uri="{BB962C8B-B14F-4D97-AF65-F5344CB8AC3E}">
        <p14:creationId xmlns:p14="http://schemas.microsoft.com/office/powerpoint/2010/main" val="1490351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868589"/>
          </a:xfrm>
        </p:spPr>
        <p:txBody>
          <a:bodyPr/>
          <a:lstStyle/>
          <a:p>
            <a:pPr algn="ctr"/>
            <a:r>
              <a:rPr lang="uk-UA" b="1" dirty="0">
                <a:ln>
                  <a:solidFill>
                    <a:srgbClr val="FF0000"/>
                  </a:solidFill>
                </a:ln>
                <a:solidFill>
                  <a:prstClr val="white"/>
                </a:solidFill>
                <a:latin typeface="Arial Black" panose="020B0A04020102020204" pitchFamily="34" charset="0"/>
              </a:rPr>
              <a:t>Кримінальне право</a:t>
            </a:r>
            <a:endParaRPr lang="uk-UA" dirty="0"/>
          </a:p>
        </p:txBody>
      </p:sp>
      <p:sp>
        <p:nvSpPr>
          <p:cNvPr id="3" name="Объект 2"/>
          <p:cNvSpPr>
            <a:spLocks noGrp="1"/>
          </p:cNvSpPr>
          <p:nvPr>
            <p:ph idx="1"/>
          </p:nvPr>
        </p:nvSpPr>
        <p:spPr>
          <a:xfrm>
            <a:off x="838200" y="1407886"/>
            <a:ext cx="10515600" cy="4769077"/>
          </a:xfrm>
        </p:spPr>
        <p:txBody>
          <a:bodyPr>
            <a:normAutofit lnSpcReduction="10000"/>
          </a:bodyPr>
          <a:lstStyle/>
          <a:p>
            <a:r>
              <a:rPr lang="uk-UA" dirty="0" smtClean="0"/>
              <a:t>У сучасному КК Індонезії слідчі повноваження належать в основному поліції, а звинувачення в суді підтримує прокуратура. </a:t>
            </a:r>
          </a:p>
          <a:p>
            <a:endParaRPr lang="uk-UA" dirty="0" smtClean="0"/>
          </a:p>
          <a:p>
            <a:r>
              <a:rPr lang="uk-UA" dirty="0" smtClean="0"/>
              <a:t>Кримінальний </a:t>
            </a:r>
            <a:r>
              <a:rPr lang="uk-UA" dirty="0"/>
              <a:t>процес здійснюється через систему, яка включає суди, апеляційні суди, прокуратуру і незалежну адвокатуру. </a:t>
            </a:r>
            <a:endParaRPr lang="uk-UA" dirty="0" smtClean="0"/>
          </a:p>
          <a:p>
            <a:r>
              <a:rPr lang="uk-UA" dirty="0" smtClean="0"/>
              <a:t>Але </a:t>
            </a:r>
            <a:r>
              <a:rPr lang="uk-UA" dirty="0"/>
              <a:t>в сільській місцевості громадяни Індонезії вважають за краще залагоджувати кримінальні конфлікти за допомогою общинних інститутів, без звернення до державної влади. Суддею виступає сільський староста. </a:t>
            </a:r>
            <a:endParaRPr lang="uk-UA" dirty="0" smtClean="0"/>
          </a:p>
          <a:p>
            <a:r>
              <a:rPr lang="uk-UA" dirty="0" smtClean="0"/>
              <a:t>У </a:t>
            </a:r>
            <a:r>
              <a:rPr lang="uk-UA" dirty="0"/>
              <a:t>деяких віддалених районах Індонезії збереглися звичаї такого типу як кровна помста. </a:t>
            </a:r>
          </a:p>
        </p:txBody>
      </p:sp>
    </p:spTree>
    <p:extLst>
      <p:ext uri="{BB962C8B-B14F-4D97-AF65-F5344CB8AC3E}">
        <p14:creationId xmlns:p14="http://schemas.microsoft.com/office/powerpoint/2010/main" val="1705400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33829"/>
            <a:ext cx="10515600" cy="740229"/>
          </a:xfrm>
        </p:spPr>
        <p:txBody>
          <a:bodyPr>
            <a:normAutofit/>
          </a:bodyPr>
          <a:lstStyle/>
          <a:p>
            <a:pPr algn="ctr"/>
            <a:r>
              <a:rPr lang="uk-UA" b="1" dirty="0">
                <a:ln>
                  <a:solidFill>
                    <a:srgbClr val="FF0000"/>
                  </a:solidFill>
                </a:ln>
                <a:solidFill>
                  <a:prstClr val="white"/>
                </a:solidFill>
                <a:latin typeface="Arial Black" panose="020B0A04020102020204" pitchFamily="34" charset="0"/>
              </a:rPr>
              <a:t>Судова система </a:t>
            </a:r>
          </a:p>
        </p:txBody>
      </p:sp>
      <p:sp>
        <p:nvSpPr>
          <p:cNvPr id="3" name="Объект 2"/>
          <p:cNvSpPr>
            <a:spLocks noGrp="1"/>
          </p:cNvSpPr>
          <p:nvPr>
            <p:ph idx="1"/>
          </p:nvPr>
        </p:nvSpPr>
        <p:spPr/>
        <p:txBody>
          <a:bodyPr/>
          <a:lstStyle/>
          <a:p>
            <a:r>
              <a:rPr lang="uk-UA" dirty="0"/>
              <a:t>Республіка Індонезія - це не тільки </a:t>
            </a:r>
            <a:r>
              <a:rPr lang="uk-UA" dirty="0" smtClean="0"/>
              <a:t>країна</a:t>
            </a:r>
            <a:r>
              <a:rPr lang="uk-UA" dirty="0"/>
              <a:t>, що економічно </a:t>
            </a:r>
            <a:r>
              <a:rPr lang="uk-UA" dirty="0" smtClean="0"/>
              <a:t>розвивається</a:t>
            </a:r>
            <a:r>
              <a:rPr lang="uk-UA" dirty="0"/>
              <a:t>, але це і країна демократії, з розвиненою правовою системою. Індонезія є одним з ініціаторів азіатської інтеграції в органах </a:t>
            </a:r>
            <a:r>
              <a:rPr lang="uk-UA" dirty="0" smtClean="0"/>
              <a:t>судового </a:t>
            </a:r>
            <a:r>
              <a:rPr lang="uk-UA" dirty="0"/>
              <a:t>контролю на континенті</a:t>
            </a:r>
            <a:r>
              <a:rPr lang="uk-UA" dirty="0" smtClean="0"/>
              <a:t>.</a:t>
            </a:r>
          </a:p>
          <a:p>
            <a:r>
              <a:rPr lang="ru-RU" dirty="0" err="1"/>
              <a:t>Корумпованість</a:t>
            </a:r>
            <a:r>
              <a:rPr lang="ru-RU" dirty="0"/>
              <a:t> </a:t>
            </a:r>
            <a:r>
              <a:rPr lang="ru-RU" dirty="0" err="1"/>
              <a:t>органів</a:t>
            </a:r>
            <a:r>
              <a:rPr lang="ru-RU" dirty="0"/>
              <a:t> </a:t>
            </a:r>
            <a:r>
              <a:rPr lang="ru-RU" dirty="0" err="1"/>
              <a:t>правосуддя</a:t>
            </a:r>
            <a:r>
              <a:rPr lang="ru-RU" dirty="0"/>
              <a:t> і правопорядку, </a:t>
            </a:r>
            <a:r>
              <a:rPr lang="ru-RU" dirty="0" err="1"/>
              <a:t>їх</a:t>
            </a:r>
            <a:r>
              <a:rPr lang="ru-RU" dirty="0"/>
              <a:t> </a:t>
            </a:r>
            <a:r>
              <a:rPr lang="ru-RU" dirty="0" err="1"/>
              <a:t>підпорядкування</a:t>
            </a:r>
            <a:r>
              <a:rPr lang="ru-RU" dirty="0"/>
              <a:t> </a:t>
            </a:r>
            <a:r>
              <a:rPr lang="ru-RU" dirty="0" err="1"/>
              <a:t>інтересам</a:t>
            </a:r>
            <a:r>
              <a:rPr lang="ru-RU" dirty="0"/>
              <a:t> </a:t>
            </a:r>
            <a:r>
              <a:rPr lang="ru-RU" dirty="0" err="1"/>
              <a:t>влади</a:t>
            </a:r>
            <a:r>
              <a:rPr lang="ru-RU" dirty="0"/>
              <a:t> </a:t>
            </a:r>
            <a:r>
              <a:rPr lang="ru-RU" dirty="0" err="1"/>
              <a:t>характерні</a:t>
            </a:r>
            <a:r>
              <a:rPr lang="ru-RU" dirty="0"/>
              <a:t> для </a:t>
            </a:r>
            <a:r>
              <a:rPr lang="ru-RU" dirty="0" err="1"/>
              <a:t>Індонезії</a:t>
            </a:r>
            <a:r>
              <a:rPr lang="ru-RU" dirty="0"/>
              <a:t>, яка за </a:t>
            </a:r>
            <a:r>
              <a:rPr lang="ru-RU" dirty="0" err="1"/>
              <a:t>цими</a:t>
            </a:r>
            <a:r>
              <a:rPr lang="ru-RU" dirty="0"/>
              <a:t> </a:t>
            </a:r>
            <a:r>
              <a:rPr lang="ru-RU" dirty="0" err="1"/>
              <a:t>показниками</a:t>
            </a:r>
            <a:r>
              <a:rPr lang="ru-RU" dirty="0"/>
              <a:t> </a:t>
            </a:r>
            <a:r>
              <a:rPr lang="ru-RU" dirty="0" err="1"/>
              <a:t>залишила</a:t>
            </a:r>
            <a:r>
              <a:rPr lang="ru-RU" dirty="0"/>
              <a:t> далеко </a:t>
            </a:r>
            <a:r>
              <a:rPr lang="ru-RU" dirty="0" err="1"/>
              <a:t>позаду</a:t>
            </a:r>
            <a:r>
              <a:rPr lang="ru-RU" dirty="0"/>
              <a:t> </a:t>
            </a:r>
            <a:r>
              <a:rPr lang="ru-RU" dirty="0" err="1"/>
              <a:t>всіх</a:t>
            </a:r>
            <a:r>
              <a:rPr lang="ru-RU" dirty="0"/>
              <a:t> </a:t>
            </a:r>
            <a:r>
              <a:rPr lang="ru-RU" dirty="0" err="1"/>
              <a:t>своїх</a:t>
            </a:r>
            <a:r>
              <a:rPr lang="ru-RU" dirty="0"/>
              <a:t> </a:t>
            </a:r>
            <a:r>
              <a:rPr lang="ru-RU" dirty="0" err="1"/>
              <a:t>сусідів</a:t>
            </a:r>
            <a:r>
              <a:rPr lang="ru-RU" dirty="0"/>
              <a:t>.</a:t>
            </a:r>
            <a:endParaRPr lang="uk-UA" dirty="0"/>
          </a:p>
        </p:txBody>
      </p:sp>
    </p:spTree>
    <p:extLst>
      <p:ext uri="{BB962C8B-B14F-4D97-AF65-F5344CB8AC3E}">
        <p14:creationId xmlns:p14="http://schemas.microsoft.com/office/powerpoint/2010/main" val="2602808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52475"/>
          </a:xfrm>
        </p:spPr>
        <p:txBody>
          <a:bodyPr>
            <a:normAutofit/>
          </a:bodyPr>
          <a:lstStyle/>
          <a:p>
            <a:pPr algn="ctr"/>
            <a:r>
              <a:rPr lang="uk-UA" b="1" dirty="0">
                <a:ln>
                  <a:solidFill>
                    <a:srgbClr val="FF0000"/>
                  </a:solidFill>
                </a:ln>
                <a:solidFill>
                  <a:prstClr val="white"/>
                </a:solidFill>
                <a:latin typeface="Arial Black" panose="020B0A04020102020204" pitchFamily="34" charset="0"/>
              </a:rPr>
              <a:t>Судова система </a:t>
            </a:r>
          </a:p>
        </p:txBody>
      </p:sp>
      <p:sp>
        <p:nvSpPr>
          <p:cNvPr id="3" name="Объект 2"/>
          <p:cNvSpPr>
            <a:spLocks noGrp="1"/>
          </p:cNvSpPr>
          <p:nvPr>
            <p:ph idx="1"/>
          </p:nvPr>
        </p:nvSpPr>
        <p:spPr/>
        <p:txBody>
          <a:bodyPr>
            <a:normAutofit/>
          </a:bodyPr>
          <a:lstStyle/>
          <a:p>
            <a:r>
              <a:rPr lang="uk-UA" dirty="0" smtClean="0"/>
              <a:t>Вищий судовий сектор представляє Верховний суд Індонезії. Також в даній системі відзначається роль Конституційного суду, вищих і районних судів, а також судів спеціальної юрисдикції.</a:t>
            </a:r>
          </a:p>
          <a:p>
            <a:r>
              <a:rPr lang="uk-UA" dirty="0" smtClean="0"/>
              <a:t>Судова система Індонезії розділена на чотири види судів: </a:t>
            </a:r>
          </a:p>
          <a:p>
            <a:pPr marL="812800"/>
            <a:r>
              <a:rPr lang="uk-UA" dirty="0" smtClean="0"/>
              <a:t>загальні, </a:t>
            </a:r>
          </a:p>
          <a:p>
            <a:pPr marL="812800"/>
            <a:r>
              <a:rPr lang="uk-UA" dirty="0" smtClean="0"/>
              <a:t>релігійні, </a:t>
            </a:r>
          </a:p>
          <a:p>
            <a:pPr marL="812800"/>
            <a:r>
              <a:rPr lang="uk-UA" dirty="0" smtClean="0"/>
              <a:t>Військові</a:t>
            </a:r>
          </a:p>
          <a:p>
            <a:pPr marL="812800"/>
            <a:r>
              <a:rPr lang="uk-UA" dirty="0" smtClean="0"/>
              <a:t>адміністративні.</a:t>
            </a:r>
          </a:p>
          <a:p>
            <a:endParaRPr lang="uk-UA" dirty="0"/>
          </a:p>
          <a:p>
            <a:endParaRPr lang="uk-UA" dirty="0"/>
          </a:p>
        </p:txBody>
      </p:sp>
    </p:spTree>
    <p:extLst>
      <p:ext uri="{BB962C8B-B14F-4D97-AF65-F5344CB8AC3E}">
        <p14:creationId xmlns:p14="http://schemas.microsoft.com/office/powerpoint/2010/main" val="69873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l="9791" r="12433"/>
          <a:stretch/>
        </p:blipFill>
        <p:spPr>
          <a:xfrm>
            <a:off x="275771" y="1868123"/>
            <a:ext cx="8252352" cy="4126278"/>
          </a:xfrm>
          <a:prstGeom prst="rect">
            <a:avLst/>
          </a:prstGeom>
        </p:spPr>
      </p:pic>
      <p:sp>
        <p:nvSpPr>
          <p:cNvPr id="3" name="Объект 2"/>
          <p:cNvSpPr>
            <a:spLocks noGrp="1"/>
          </p:cNvSpPr>
          <p:nvPr>
            <p:ph idx="1"/>
          </p:nvPr>
        </p:nvSpPr>
        <p:spPr>
          <a:xfrm>
            <a:off x="275771" y="156483"/>
            <a:ext cx="10421257" cy="1280432"/>
          </a:xfrm>
        </p:spPr>
        <p:txBody>
          <a:bodyPr>
            <a:noAutofit/>
          </a:bodyPr>
          <a:lstStyle/>
          <a:p>
            <a:pPr marL="0" indent="0">
              <a:buNone/>
            </a:pPr>
            <a:r>
              <a:rPr lang="uk-UA" sz="4400" b="1" dirty="0">
                <a:ln>
                  <a:solidFill>
                    <a:srgbClr val="FF0000"/>
                  </a:solidFill>
                </a:ln>
                <a:solidFill>
                  <a:schemeClr val="bg1"/>
                </a:solidFill>
                <a:effectLst>
                  <a:outerShdw blurRad="38100" dist="38100" dir="2700000" algn="tl">
                    <a:srgbClr val="000000">
                      <a:alpha val="43137"/>
                    </a:srgbClr>
                  </a:outerShdw>
                </a:effectLst>
                <a:latin typeface="Arial Black" panose="020B0A04020102020204" pitchFamily="34" charset="0"/>
              </a:rPr>
              <a:t>Політичний режим </a:t>
            </a:r>
            <a:r>
              <a:rPr lang="uk-UA" sz="4400" b="1" dirty="0" smtClean="0">
                <a:ln>
                  <a:solidFill>
                    <a:srgbClr val="FF0000"/>
                  </a:solidFill>
                </a:ln>
                <a:solidFill>
                  <a:schemeClr val="bg1"/>
                </a:solidFill>
                <a:effectLst>
                  <a:outerShdw blurRad="38100" dist="38100" dir="2700000" algn="tl">
                    <a:srgbClr val="000000">
                      <a:alpha val="43137"/>
                    </a:srgbClr>
                  </a:outerShdw>
                </a:effectLst>
                <a:latin typeface="Arial Black" panose="020B0A04020102020204" pitchFamily="34" charset="0"/>
              </a:rPr>
              <a:t>Індонезії – керована демократія</a:t>
            </a:r>
            <a:endParaRPr lang="uk-UA" sz="4400" b="1" dirty="0">
              <a:ln>
                <a:solidFill>
                  <a:srgbClr val="FF0000"/>
                </a:solidFill>
              </a:ln>
              <a:solidFill>
                <a:schemeClr val="bg1"/>
              </a:solidFill>
              <a:effectLst>
                <a:outerShdw blurRad="38100" dist="38100" dir="2700000" algn="tl">
                  <a:srgbClr val="000000">
                    <a:alpha val="43137"/>
                  </a:srgbClr>
                </a:outerShdw>
              </a:effectLst>
              <a:latin typeface="Arial Black" panose="020B0A04020102020204" pitchFamily="34" charset="0"/>
            </a:endParaRPr>
          </a:p>
        </p:txBody>
      </p:sp>
      <p:sp>
        <p:nvSpPr>
          <p:cNvPr id="7" name="Прямоугольник 6"/>
          <p:cNvSpPr/>
          <p:nvPr/>
        </p:nvSpPr>
        <p:spPr>
          <a:xfrm>
            <a:off x="8716808" y="1299772"/>
            <a:ext cx="3213934" cy="5262979"/>
          </a:xfrm>
          <a:prstGeom prst="rect">
            <a:avLst/>
          </a:prstGeom>
        </p:spPr>
        <p:txBody>
          <a:bodyPr wrap="square">
            <a:spAutoFit/>
          </a:bodyPr>
          <a:lstStyle/>
          <a:p>
            <a:pPr algn="ctr"/>
            <a:r>
              <a:rPr lang="uk-UA" sz="2400" dirty="0" smtClean="0"/>
              <a:t>Складно дати точне визначення політичного режиму в Індонезії. Зараз вона знаходиться в стані переходу від військово-бюрократичної демократії, яка встановилася в роки керівництва країною президента Сухарто (1968 - 1998) до демократії.</a:t>
            </a:r>
            <a:endParaRPr lang="uk-UA" sz="2400" dirty="0"/>
          </a:p>
        </p:txBody>
      </p:sp>
    </p:spTree>
    <p:extLst>
      <p:ext uri="{BB962C8B-B14F-4D97-AF65-F5344CB8AC3E}">
        <p14:creationId xmlns:p14="http://schemas.microsoft.com/office/powerpoint/2010/main" val="575215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0"/>
            <a:ext cx="10515600" cy="1347560"/>
          </a:xfrm>
        </p:spPr>
        <p:txBody>
          <a:bodyPr>
            <a:normAutofit/>
          </a:bodyPr>
          <a:lstStyle/>
          <a:p>
            <a:pPr algn="ctr"/>
            <a:r>
              <a:rPr lang="uk-UA" b="1" dirty="0" smtClean="0">
                <a:ln>
                  <a:solidFill>
                    <a:srgbClr val="FF0000"/>
                  </a:solidFill>
                </a:ln>
                <a:solidFill>
                  <a:prstClr val="white"/>
                </a:solidFill>
                <a:latin typeface="Arial Black" panose="020B0A04020102020204" pitchFamily="34" charset="0"/>
              </a:rPr>
              <a:t>Основні  характеристики судової системи Індонезії</a:t>
            </a:r>
            <a:endParaRPr lang="uk-UA" dirty="0"/>
          </a:p>
        </p:txBody>
      </p:sp>
      <p:sp>
        <p:nvSpPr>
          <p:cNvPr id="3" name="Объект 2"/>
          <p:cNvSpPr>
            <a:spLocks noGrp="1"/>
          </p:cNvSpPr>
          <p:nvPr>
            <p:ph idx="1"/>
          </p:nvPr>
        </p:nvSpPr>
        <p:spPr/>
        <p:txBody>
          <a:bodyPr>
            <a:normAutofit fontScale="92500"/>
          </a:bodyPr>
          <a:lstStyle/>
          <a:p>
            <a:r>
              <a:rPr lang="uk-UA" dirty="0" smtClean="0"/>
              <a:t>У розпорядженні Верховного суду знаходяться системи кримінального, цивільного, адміністративного, торговельного та податкового правосуддя, він є вищою апеляційною інстанцією у відповідних справах.</a:t>
            </a:r>
          </a:p>
          <a:p>
            <a:r>
              <a:rPr lang="uk-UA" dirty="0" smtClean="0"/>
              <a:t>При Верховному суді діє генеральна прокуратура на чолі з генеральним прокурором, який призначається Президентом. Верховний суд здійснює нагляд за діяльністю інших судових органів і вирішення спорів про компетенцію між судами різних видів</a:t>
            </a:r>
            <a:r>
              <a:rPr lang="ru-RU" dirty="0" smtClean="0"/>
              <a:t>.</a:t>
            </a:r>
            <a:endParaRPr lang="uk-UA" dirty="0" smtClean="0"/>
          </a:p>
          <a:p>
            <a:r>
              <a:rPr lang="uk-UA" dirty="0" smtClean="0"/>
              <a:t>Конституційний </a:t>
            </a:r>
            <a:r>
              <a:rPr lang="uk-UA" dirty="0"/>
              <a:t>суд вирішує питання, пов'язані з тлумаченням конституції і визначенням відповідності законодавчих актів конституційним нормам.</a:t>
            </a:r>
          </a:p>
        </p:txBody>
      </p:sp>
    </p:spTree>
    <p:extLst>
      <p:ext uri="{BB962C8B-B14F-4D97-AF65-F5344CB8AC3E}">
        <p14:creationId xmlns:p14="http://schemas.microsoft.com/office/powerpoint/2010/main" val="312070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22514" y="1825625"/>
            <a:ext cx="10831286" cy="4705804"/>
          </a:xfrm>
        </p:spPr>
        <p:txBody>
          <a:bodyPr>
            <a:normAutofit fontScale="92500" lnSpcReduction="10000"/>
          </a:bodyPr>
          <a:lstStyle/>
          <a:p>
            <a:r>
              <a:rPr lang="uk-UA" dirty="0"/>
              <a:t>У великих містах Індонезії діють вищі суди, які розглядають великі кримінальні справи, деякі важливі цивільні справи, ціна позову за якими становить значні суми. Також такі суди можуть розглядати апеляційні скарги на рішення районних судів.</a:t>
            </a:r>
          </a:p>
          <a:p>
            <a:r>
              <a:rPr lang="uk-UA" dirty="0" smtClean="0"/>
              <a:t> </a:t>
            </a:r>
            <a:r>
              <a:rPr lang="uk-UA" dirty="0"/>
              <a:t>Районні суди займаються вирішенням питань по дрібним кримінальних і цивільних справах, а також виконують шлюборозлучні процеси і займаються примиренням сторін.</a:t>
            </a:r>
          </a:p>
          <a:p>
            <a:r>
              <a:rPr lang="uk-UA" dirty="0" smtClean="0"/>
              <a:t> </a:t>
            </a:r>
            <a:r>
              <a:rPr lang="uk-UA" dirty="0"/>
              <a:t>Військові суди мають юрисдикцію у справах військовослужбовців та прирівняних до них осіб.</a:t>
            </a:r>
          </a:p>
          <a:p>
            <a:r>
              <a:rPr lang="uk-UA" dirty="0" smtClean="0"/>
              <a:t>Що </a:t>
            </a:r>
            <a:r>
              <a:rPr lang="uk-UA" dirty="0"/>
              <a:t>стосується віддалених районів Індонезії, то там присутні релігійні суди, які розглядають певні види суперечок між мусульманами в питаннях шлюбу, розлучення, спадкування і дарування на основі норм мусульманського права (шаріату).</a:t>
            </a:r>
          </a:p>
        </p:txBody>
      </p:sp>
      <p:sp>
        <p:nvSpPr>
          <p:cNvPr id="4" name="Заголовок 1"/>
          <p:cNvSpPr>
            <a:spLocks noGrp="1"/>
          </p:cNvSpPr>
          <p:nvPr>
            <p:ph type="title"/>
          </p:nvPr>
        </p:nvSpPr>
        <p:spPr>
          <a:xfrm>
            <a:off x="838200" y="147411"/>
            <a:ext cx="10515600" cy="1325563"/>
          </a:xfrm>
        </p:spPr>
        <p:txBody>
          <a:bodyPr>
            <a:normAutofit/>
          </a:bodyPr>
          <a:lstStyle/>
          <a:p>
            <a:pPr algn="ctr"/>
            <a:r>
              <a:rPr lang="uk-UA" b="1" dirty="0" smtClean="0">
                <a:ln>
                  <a:solidFill>
                    <a:srgbClr val="FF0000"/>
                  </a:solidFill>
                </a:ln>
                <a:solidFill>
                  <a:prstClr val="white"/>
                </a:solidFill>
                <a:latin typeface="Arial Black" panose="020B0A04020102020204" pitchFamily="34" charset="0"/>
              </a:rPr>
              <a:t>Основні  характеристики судової системи Індонезії</a:t>
            </a:r>
            <a:endParaRPr lang="uk-UA" dirty="0"/>
          </a:p>
        </p:txBody>
      </p:sp>
    </p:spTree>
    <p:extLst>
      <p:ext uri="{BB962C8B-B14F-4D97-AF65-F5344CB8AC3E}">
        <p14:creationId xmlns:p14="http://schemas.microsoft.com/office/powerpoint/2010/main" val="217070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64029" y="1748745"/>
            <a:ext cx="10689771" cy="4971370"/>
          </a:xfrm>
        </p:spPr>
        <p:txBody>
          <a:bodyPr>
            <a:normAutofit fontScale="92500" lnSpcReduction="10000"/>
          </a:bodyPr>
          <a:lstStyle/>
          <a:p>
            <a:r>
              <a:rPr lang="uk-UA" dirty="0"/>
              <a:t>Адміністративна юстиція представлена ​​Наглядовою радою оподаткування, що розглядає податкові </a:t>
            </a:r>
            <a:r>
              <a:rPr lang="uk-UA" dirty="0" smtClean="0"/>
              <a:t>спори.</a:t>
            </a:r>
            <a:endParaRPr lang="uk-UA" dirty="0"/>
          </a:p>
          <a:p>
            <a:endParaRPr lang="uk-UA" dirty="0"/>
          </a:p>
          <a:p>
            <a:r>
              <a:rPr lang="uk-UA" dirty="0"/>
              <a:t>Законодавчо створені також суди спеціальної юрисдикції: </a:t>
            </a:r>
            <a:endParaRPr lang="uk-UA" dirty="0" smtClean="0"/>
          </a:p>
          <a:p>
            <a:pPr marL="987425" indent="-276225">
              <a:lnSpc>
                <a:spcPct val="120000"/>
              </a:lnSpc>
              <a:spcBef>
                <a:spcPts val="0"/>
              </a:spcBef>
            </a:pPr>
            <a:r>
              <a:rPr lang="uk-UA" dirty="0" smtClean="0"/>
              <a:t>Комерційний </a:t>
            </a:r>
            <a:r>
              <a:rPr lang="uk-UA" dirty="0"/>
              <a:t>суд, який спеціалізується на справах про банкрутство з можливим зверненням до спеціального трибуналу з питань банкрутства Верховного суду; </a:t>
            </a:r>
            <a:endParaRPr lang="uk-UA" dirty="0" smtClean="0"/>
          </a:p>
          <a:p>
            <a:pPr marL="987425" indent="-276225">
              <a:lnSpc>
                <a:spcPct val="120000"/>
              </a:lnSpc>
              <a:spcBef>
                <a:spcPts val="0"/>
              </a:spcBef>
            </a:pPr>
            <a:r>
              <a:rPr lang="uk-UA" dirty="0" smtClean="0"/>
              <a:t>суди </a:t>
            </a:r>
            <a:r>
              <a:rPr lang="uk-UA" dirty="0"/>
              <a:t>військової юстиції; </a:t>
            </a:r>
            <a:endParaRPr lang="uk-UA" dirty="0" smtClean="0"/>
          </a:p>
          <a:p>
            <a:pPr marL="987425" indent="-276225">
              <a:lnSpc>
                <a:spcPct val="120000"/>
              </a:lnSpc>
              <a:spcBef>
                <a:spcPts val="0"/>
              </a:spcBef>
            </a:pPr>
            <a:r>
              <a:rPr lang="uk-UA" dirty="0" smtClean="0"/>
              <a:t>релігійні </a:t>
            </a:r>
            <a:r>
              <a:rPr lang="uk-UA" dirty="0"/>
              <a:t>суди, що розбирають справи на основі Корану, </a:t>
            </a:r>
            <a:r>
              <a:rPr lang="uk-UA" dirty="0" err="1"/>
              <a:t>адата</a:t>
            </a:r>
            <a:r>
              <a:rPr lang="uk-UA" dirty="0"/>
              <a:t> і шаріату і охоплюють майже виключно питання сімейно-шлюбних </a:t>
            </a:r>
            <a:r>
              <a:rPr lang="uk-UA" dirty="0" smtClean="0"/>
              <a:t>відносин.</a:t>
            </a:r>
            <a:endParaRPr lang="uk-UA" dirty="0"/>
          </a:p>
          <a:p>
            <a:endParaRPr lang="uk-UA" dirty="0"/>
          </a:p>
          <a:p>
            <a:endParaRPr lang="uk-UA" dirty="0"/>
          </a:p>
        </p:txBody>
      </p:sp>
      <p:sp>
        <p:nvSpPr>
          <p:cNvPr id="4" name="Заголовок 1"/>
          <p:cNvSpPr>
            <a:spLocks noGrp="1"/>
          </p:cNvSpPr>
          <p:nvPr>
            <p:ph type="title"/>
          </p:nvPr>
        </p:nvSpPr>
        <p:spPr>
          <a:xfrm>
            <a:off x="664029" y="147410"/>
            <a:ext cx="10515600" cy="1325563"/>
          </a:xfrm>
        </p:spPr>
        <p:txBody>
          <a:bodyPr>
            <a:normAutofit/>
          </a:bodyPr>
          <a:lstStyle/>
          <a:p>
            <a:pPr algn="ctr"/>
            <a:r>
              <a:rPr lang="uk-UA" b="1" dirty="0" smtClean="0">
                <a:ln>
                  <a:solidFill>
                    <a:srgbClr val="FF0000"/>
                  </a:solidFill>
                </a:ln>
                <a:solidFill>
                  <a:prstClr val="white"/>
                </a:solidFill>
                <a:latin typeface="Arial Black" panose="020B0A04020102020204" pitchFamily="34" charset="0"/>
              </a:rPr>
              <a:t>Основні  характеристики судової системи Індонезії</a:t>
            </a:r>
            <a:endParaRPr lang="uk-UA" dirty="0"/>
          </a:p>
        </p:txBody>
      </p:sp>
    </p:spTree>
    <p:extLst>
      <p:ext uri="{BB962C8B-B14F-4D97-AF65-F5344CB8AC3E}">
        <p14:creationId xmlns:p14="http://schemas.microsoft.com/office/powerpoint/2010/main" val="1491780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12192001" cy="6854767"/>
          </a:xfrm>
          <a:prstGeom prst="rect">
            <a:avLst/>
          </a:prstGeom>
        </p:spPr>
      </p:pic>
      <p:sp>
        <p:nvSpPr>
          <p:cNvPr id="3" name="Объект 2"/>
          <p:cNvSpPr>
            <a:spLocks noGrp="1"/>
          </p:cNvSpPr>
          <p:nvPr>
            <p:ph idx="1"/>
          </p:nvPr>
        </p:nvSpPr>
        <p:spPr>
          <a:xfrm>
            <a:off x="838199" y="2115911"/>
            <a:ext cx="10515600" cy="1715861"/>
          </a:xfrm>
        </p:spPr>
        <p:txBody>
          <a:bodyPr>
            <a:normAutofit/>
          </a:bodyPr>
          <a:lstStyle/>
          <a:p>
            <a:pPr marL="0" indent="0" algn="ctr">
              <a:buNone/>
            </a:pPr>
            <a:r>
              <a:rPr lang="uk-UA" sz="8000" i="1" dirty="0" smtClean="0">
                <a:solidFill>
                  <a:schemeClr val="bg1"/>
                </a:solidFill>
              </a:rPr>
              <a:t>Дякую за увагу</a:t>
            </a:r>
            <a:endParaRPr lang="uk-UA" sz="8000" i="1" dirty="0">
              <a:solidFill>
                <a:schemeClr val="bg1"/>
              </a:solidFill>
            </a:endParaRPr>
          </a:p>
        </p:txBody>
      </p:sp>
    </p:spTree>
    <p:extLst>
      <p:ext uri="{BB962C8B-B14F-4D97-AF65-F5344CB8AC3E}">
        <p14:creationId xmlns:p14="http://schemas.microsoft.com/office/powerpoint/2010/main" val="3940120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srcRect l="6088" r="6058"/>
          <a:stretch/>
        </p:blipFill>
        <p:spPr>
          <a:xfrm>
            <a:off x="2805766" y="646384"/>
            <a:ext cx="6492407" cy="2873889"/>
          </a:xfrm>
          <a:prstGeom prst="rect">
            <a:avLst/>
          </a:prstGeom>
        </p:spPr>
      </p:pic>
      <p:sp>
        <p:nvSpPr>
          <p:cNvPr id="3" name="Объект 2"/>
          <p:cNvSpPr>
            <a:spLocks noGrp="1"/>
          </p:cNvSpPr>
          <p:nvPr>
            <p:ph idx="1"/>
          </p:nvPr>
        </p:nvSpPr>
        <p:spPr>
          <a:xfrm>
            <a:off x="194872" y="4052043"/>
            <a:ext cx="11887200" cy="2805957"/>
          </a:xfrm>
        </p:spPr>
        <p:txBody>
          <a:bodyPr>
            <a:noAutofit/>
          </a:bodyPr>
          <a:lstStyle/>
          <a:p>
            <a:pPr>
              <a:lnSpc>
                <a:spcPct val="100000"/>
              </a:lnSpc>
              <a:spcBef>
                <a:spcPts val="0"/>
              </a:spcBef>
            </a:pPr>
            <a:r>
              <a:rPr lang="uk-UA" sz="2400" dirty="0" smtClean="0"/>
              <a:t>Індонезія </a:t>
            </a:r>
            <a:r>
              <a:rPr lang="uk-UA" sz="2400" dirty="0"/>
              <a:t>- це одна з дуже небагатьох азіатських країн, які не є нічиїм протекторатом або </a:t>
            </a:r>
            <a:r>
              <a:rPr lang="uk-UA" sz="2400" dirty="0" err="1" smtClean="0"/>
              <a:t>кріптоколоніею</a:t>
            </a:r>
            <a:r>
              <a:rPr lang="uk-UA" sz="2400" dirty="0" smtClean="0"/>
              <a:t>. </a:t>
            </a:r>
          </a:p>
          <a:p>
            <a:pPr>
              <a:lnSpc>
                <a:spcPct val="100000"/>
              </a:lnSpc>
              <a:spcBef>
                <a:spcPts val="0"/>
              </a:spcBef>
            </a:pPr>
            <a:r>
              <a:rPr lang="uk-UA" sz="2400" dirty="0" smtClean="0"/>
              <a:t>На </a:t>
            </a:r>
            <a:r>
              <a:rPr lang="uk-UA" sz="2400" dirty="0"/>
              <a:t>даному історичному етапі це перспективний «міноритарій» на кшталт США в 1791 році. У країни є свої еліти, досить компетентні, щоб зробити з країни регіонального гегемона </a:t>
            </a:r>
            <a:r>
              <a:rPr lang="uk-UA" sz="2400" dirty="0" smtClean="0"/>
              <a:t>і може </a:t>
            </a:r>
            <a:r>
              <a:rPr lang="uk-UA" sz="2400" dirty="0"/>
              <a:t>навіть вивести її в топ глобальних гравців. </a:t>
            </a:r>
            <a:endParaRPr lang="uk-UA" sz="2400" dirty="0" smtClean="0"/>
          </a:p>
          <a:p>
            <a:pPr>
              <a:lnSpc>
                <a:spcPct val="100000"/>
              </a:lnSpc>
              <a:spcBef>
                <a:spcPts val="0"/>
              </a:spcBef>
            </a:pPr>
            <a:r>
              <a:rPr lang="uk-UA" sz="2400" dirty="0" smtClean="0"/>
              <a:t>Ще </a:t>
            </a:r>
            <a:r>
              <a:rPr lang="uk-UA" sz="2400" dirty="0"/>
              <a:t>один плюс - в країні діє нехай і неідеальна, але реальна працює демократія, що забезпечує більш-менш повноцінне оновлення еліт. Але можливі труднощі незліченні.</a:t>
            </a:r>
          </a:p>
        </p:txBody>
      </p:sp>
      <p:sp>
        <p:nvSpPr>
          <p:cNvPr id="5" name="Прямоугольник 4"/>
          <p:cNvSpPr/>
          <p:nvPr/>
        </p:nvSpPr>
        <p:spPr>
          <a:xfrm>
            <a:off x="3260361" y="134913"/>
            <a:ext cx="6318354" cy="369332"/>
          </a:xfrm>
          <a:prstGeom prst="rect">
            <a:avLst/>
          </a:prstGeom>
        </p:spPr>
        <p:txBody>
          <a:bodyPr wrap="square">
            <a:spAutoFit/>
          </a:bodyPr>
          <a:lstStyle/>
          <a:p>
            <a:r>
              <a:rPr lang="uk-UA" b="1" i="1" dirty="0" smtClean="0">
                <a:solidFill>
                  <a:schemeClr val="bg1"/>
                </a:solidFill>
                <a:latin typeface="Arial Black" panose="020B0A04020102020204" pitchFamily="34" charset="0"/>
              </a:rPr>
              <a:t>«Джокові»</a:t>
            </a:r>
            <a:r>
              <a:rPr lang="uk-UA" b="1" dirty="0" smtClean="0">
                <a:solidFill>
                  <a:schemeClr val="bg1"/>
                </a:solidFill>
                <a:latin typeface="Arial Black" panose="020B0A04020102020204" pitchFamily="34" charset="0"/>
              </a:rPr>
              <a:t> </a:t>
            </a:r>
            <a:r>
              <a:rPr lang="uk-UA" b="1" i="1" dirty="0" err="1" smtClean="0">
                <a:solidFill>
                  <a:schemeClr val="bg1"/>
                </a:solidFill>
                <a:latin typeface="Arial Black" panose="020B0A04020102020204" pitchFamily="34" charset="0"/>
              </a:rPr>
              <a:t>Відодо</a:t>
            </a:r>
            <a:r>
              <a:rPr lang="uk-UA" b="1" i="1" dirty="0" smtClean="0">
                <a:solidFill>
                  <a:schemeClr val="bg1"/>
                </a:solidFill>
                <a:latin typeface="Arial Black" panose="020B0A04020102020204" pitchFamily="34" charset="0"/>
              </a:rPr>
              <a:t>, новий президент</a:t>
            </a:r>
            <a:r>
              <a:rPr lang="uk-UA" b="1" dirty="0" smtClean="0">
                <a:solidFill>
                  <a:schemeClr val="bg1"/>
                </a:solidFill>
                <a:latin typeface="Arial Black" panose="020B0A04020102020204" pitchFamily="34" charset="0"/>
              </a:rPr>
              <a:t> </a:t>
            </a:r>
            <a:r>
              <a:rPr lang="uk-UA" b="1" i="1" dirty="0" smtClean="0">
                <a:solidFill>
                  <a:schemeClr val="bg1"/>
                </a:solidFill>
                <a:latin typeface="Arial Black" panose="020B0A04020102020204" pitchFamily="34" charset="0"/>
              </a:rPr>
              <a:t>Індонезії</a:t>
            </a:r>
            <a:endParaRPr lang="uk-UA" b="1" dirty="0">
              <a:solidFill>
                <a:schemeClr val="bg1"/>
              </a:solidFill>
              <a:latin typeface="Arial Black" panose="020B0A04020102020204" pitchFamily="34" charset="0"/>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78" y="98486"/>
            <a:ext cx="2172073" cy="3111457"/>
          </a:xfrm>
          <a:prstGeom prst="rect">
            <a:avLst/>
          </a:prstGeom>
        </p:spPr>
      </p:pic>
      <p:sp>
        <p:nvSpPr>
          <p:cNvPr id="7" name="TextBox 6"/>
          <p:cNvSpPr txBox="1"/>
          <p:nvPr/>
        </p:nvSpPr>
        <p:spPr>
          <a:xfrm>
            <a:off x="0" y="3268722"/>
            <a:ext cx="3541486" cy="646331"/>
          </a:xfrm>
          <a:prstGeom prst="rect">
            <a:avLst/>
          </a:prstGeom>
          <a:noFill/>
        </p:spPr>
        <p:txBody>
          <a:bodyPr wrap="square" rtlCol="0">
            <a:spAutoFit/>
          </a:bodyPr>
          <a:lstStyle/>
          <a:p>
            <a:pPr algn="ctr"/>
            <a:r>
              <a:rPr lang="uk-UA" b="1" dirty="0" err="1" smtClean="0">
                <a:solidFill>
                  <a:srgbClr val="C00000"/>
                </a:solidFill>
                <a:latin typeface="Century Gothic" panose="020B0502020202020204"/>
              </a:rPr>
              <a:t>Сукарно</a:t>
            </a:r>
            <a:r>
              <a:rPr lang="uk-UA" b="1" dirty="0" smtClean="0">
                <a:solidFill>
                  <a:srgbClr val="C00000"/>
                </a:solidFill>
                <a:latin typeface="Century Gothic" panose="020B0502020202020204"/>
              </a:rPr>
              <a:t>, перший президент Індонезії (1945 - 1967)</a:t>
            </a:r>
            <a:endParaRPr lang="uk-UA" b="1" dirty="0">
              <a:solidFill>
                <a:srgbClr val="C00000"/>
              </a:solidFill>
              <a:latin typeface="Century Gothic" panose="020B0502020202020204"/>
            </a:endParaRPr>
          </a:p>
        </p:txBody>
      </p:sp>
      <p:pic>
        <p:nvPicPr>
          <p:cNvPr id="8" name="Рисунок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3803" y="263184"/>
            <a:ext cx="2172073" cy="2782063"/>
          </a:xfrm>
          <a:prstGeom prst="rect">
            <a:avLst/>
          </a:prstGeom>
        </p:spPr>
      </p:pic>
      <p:sp>
        <p:nvSpPr>
          <p:cNvPr id="9" name="TextBox 8"/>
          <p:cNvSpPr txBox="1"/>
          <p:nvPr/>
        </p:nvSpPr>
        <p:spPr>
          <a:xfrm>
            <a:off x="9704413" y="3160432"/>
            <a:ext cx="2377659" cy="646331"/>
          </a:xfrm>
          <a:prstGeom prst="rect">
            <a:avLst/>
          </a:prstGeom>
          <a:noFill/>
        </p:spPr>
        <p:txBody>
          <a:bodyPr wrap="square" rtlCol="0">
            <a:spAutoFit/>
          </a:bodyPr>
          <a:lstStyle/>
          <a:p>
            <a:pPr algn="ctr"/>
            <a:r>
              <a:rPr lang="ru-RU" b="1" dirty="0" smtClean="0">
                <a:solidFill>
                  <a:srgbClr val="C00000"/>
                </a:solidFill>
                <a:latin typeface="Century Gothic" panose="020B0502020202020204"/>
              </a:rPr>
              <a:t>Хаджи Мухаммед Сухарто</a:t>
            </a:r>
            <a:endParaRPr lang="ru-RU" b="1" dirty="0">
              <a:solidFill>
                <a:srgbClr val="C00000"/>
              </a:solidFill>
              <a:latin typeface="Century Gothic" panose="020B0502020202020204"/>
            </a:endParaRPr>
          </a:p>
        </p:txBody>
      </p:sp>
    </p:spTree>
    <p:extLst>
      <p:ext uri="{BB962C8B-B14F-4D97-AF65-F5344CB8AC3E}">
        <p14:creationId xmlns:p14="http://schemas.microsoft.com/office/powerpoint/2010/main" val="2147129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0" y="0"/>
            <a:ext cx="12192000" cy="6858000"/>
          </a:xfrm>
          <a:prstGeom prst="rect">
            <a:avLst/>
          </a:prstGeom>
        </p:spPr>
      </p:pic>
      <p:sp>
        <p:nvSpPr>
          <p:cNvPr id="2" name="Заголовок 1"/>
          <p:cNvSpPr>
            <a:spLocks noGrp="1"/>
          </p:cNvSpPr>
          <p:nvPr>
            <p:ph type="title"/>
          </p:nvPr>
        </p:nvSpPr>
        <p:spPr>
          <a:xfrm>
            <a:off x="838200" y="161926"/>
            <a:ext cx="10515600" cy="796018"/>
          </a:xfrm>
        </p:spPr>
        <p:txBody>
          <a:bodyPr>
            <a:normAutofit/>
          </a:bodyPr>
          <a:lstStyle/>
          <a:p>
            <a:pPr algn="ctr"/>
            <a:r>
              <a:rPr lang="uk-UA" sz="4800" b="1" dirty="0">
                <a:ln>
                  <a:solidFill>
                    <a:srgbClr val="FF0000"/>
                  </a:solidFill>
                </a:ln>
                <a:solidFill>
                  <a:schemeClr val="bg1"/>
                </a:solidFill>
                <a:latin typeface="Arial Black" panose="020B0A04020102020204" pitchFamily="34" charset="0"/>
              </a:rPr>
              <a:t>Правова система в Індонезії</a:t>
            </a:r>
            <a:endParaRPr lang="uk-UA" sz="4800" b="1" dirty="0">
              <a:ln>
                <a:solidFill>
                  <a:srgbClr val="FF0000"/>
                </a:solidFill>
              </a:ln>
              <a:solidFill>
                <a:schemeClr val="bg1"/>
              </a:solidFill>
              <a:latin typeface="Arial Black" panose="020B0A04020102020204" pitchFamily="34" charset="0"/>
            </a:endParaRPr>
          </a:p>
        </p:txBody>
      </p:sp>
      <p:sp>
        <p:nvSpPr>
          <p:cNvPr id="3" name="Объект 2"/>
          <p:cNvSpPr>
            <a:spLocks noGrp="1"/>
          </p:cNvSpPr>
          <p:nvPr>
            <p:ph idx="1"/>
          </p:nvPr>
        </p:nvSpPr>
        <p:spPr>
          <a:xfrm>
            <a:off x="246743" y="4731656"/>
            <a:ext cx="11669486" cy="2126343"/>
          </a:xfrm>
          <a:solidFill>
            <a:srgbClr val="FFFFFF">
              <a:alpha val="67843"/>
            </a:srgbClr>
          </a:solidFill>
        </p:spPr>
        <p:txBody>
          <a:bodyPr/>
          <a:lstStyle/>
          <a:p>
            <a:pPr marL="0" indent="0" algn="ctr">
              <a:buNone/>
            </a:pPr>
            <a:r>
              <a:rPr lang="uk-UA" dirty="0"/>
              <a:t>Правова система Індонезії має змішаний характер. Велика частина правових норм влаштована за класичними європейськими зразками, вони беруть витоки ще з тих часів, коли Індонезія була голландської колонією; найчастіше правову систему Індонезії відносять до </a:t>
            </a:r>
            <a:r>
              <a:rPr lang="uk-UA" dirty="0" err="1"/>
              <a:t>романо</a:t>
            </a:r>
            <a:r>
              <a:rPr lang="uk-UA" dirty="0"/>
              <a:t>-германської правової сім'ї</a:t>
            </a:r>
            <a:r>
              <a:rPr lang="uk-UA" dirty="0" smtClean="0"/>
              <a:t>.</a:t>
            </a:r>
            <a:endParaRPr lang="uk-UA" dirty="0"/>
          </a:p>
        </p:txBody>
      </p:sp>
    </p:spTree>
    <p:extLst>
      <p:ext uri="{BB962C8B-B14F-4D97-AF65-F5344CB8AC3E}">
        <p14:creationId xmlns:p14="http://schemas.microsoft.com/office/powerpoint/2010/main" val="2769183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9100" y="190954"/>
            <a:ext cx="11353800" cy="1325563"/>
          </a:xfrm>
        </p:spPr>
        <p:txBody>
          <a:bodyPr>
            <a:noAutofit/>
          </a:bodyPr>
          <a:lstStyle/>
          <a:p>
            <a:r>
              <a:rPr lang="ru-RU" b="1" dirty="0" err="1">
                <a:ln>
                  <a:solidFill>
                    <a:srgbClr val="FF0000"/>
                  </a:solidFill>
                </a:ln>
                <a:solidFill>
                  <a:schemeClr val="bg1"/>
                </a:solidFill>
                <a:latin typeface="Arial Black" panose="020B0A04020102020204" pitchFamily="34" charset="0"/>
              </a:rPr>
              <a:t>Ієрархія</a:t>
            </a:r>
            <a:r>
              <a:rPr lang="ru-RU" b="1" dirty="0">
                <a:ln>
                  <a:solidFill>
                    <a:srgbClr val="FF0000"/>
                  </a:solidFill>
                </a:ln>
                <a:solidFill>
                  <a:schemeClr val="bg1"/>
                </a:solidFill>
                <a:latin typeface="Arial Black" panose="020B0A04020102020204" pitchFamily="34" charset="0"/>
              </a:rPr>
              <a:t> </a:t>
            </a:r>
            <a:r>
              <a:rPr lang="ru-RU" b="1" dirty="0" err="1">
                <a:ln>
                  <a:solidFill>
                    <a:srgbClr val="FF0000"/>
                  </a:solidFill>
                </a:ln>
                <a:solidFill>
                  <a:schemeClr val="bg1"/>
                </a:solidFill>
                <a:latin typeface="Arial Black" panose="020B0A04020102020204" pitchFamily="34" charset="0"/>
              </a:rPr>
              <a:t>джерел</a:t>
            </a:r>
            <a:r>
              <a:rPr lang="ru-RU" b="1" dirty="0">
                <a:ln>
                  <a:solidFill>
                    <a:srgbClr val="FF0000"/>
                  </a:solidFill>
                </a:ln>
                <a:solidFill>
                  <a:schemeClr val="bg1"/>
                </a:solidFill>
                <a:latin typeface="Arial Black" panose="020B0A04020102020204" pitchFamily="34" charset="0"/>
              </a:rPr>
              <a:t> права в </a:t>
            </a:r>
            <a:r>
              <a:rPr lang="ru-RU" b="1" dirty="0" err="1">
                <a:ln>
                  <a:solidFill>
                    <a:srgbClr val="FF0000"/>
                  </a:solidFill>
                </a:ln>
                <a:solidFill>
                  <a:schemeClr val="bg1"/>
                </a:solidFill>
                <a:latin typeface="Arial Black" panose="020B0A04020102020204" pitchFamily="34" charset="0"/>
              </a:rPr>
              <a:t>Індонезії</a:t>
            </a:r>
            <a:endParaRPr lang="uk-UA" b="1" dirty="0">
              <a:ln>
                <a:solidFill>
                  <a:srgbClr val="FF0000"/>
                </a:solidFill>
              </a:ln>
              <a:solidFill>
                <a:schemeClr val="bg1"/>
              </a:solidFill>
              <a:latin typeface="Arial Black" panose="020B0A04020102020204" pitchFamily="34" charset="0"/>
            </a:endParaRPr>
          </a:p>
        </p:txBody>
      </p:sp>
      <p:sp>
        <p:nvSpPr>
          <p:cNvPr id="3" name="Объект 2"/>
          <p:cNvSpPr>
            <a:spLocks noGrp="1"/>
          </p:cNvSpPr>
          <p:nvPr>
            <p:ph idx="1"/>
          </p:nvPr>
        </p:nvSpPr>
        <p:spPr/>
        <p:txBody>
          <a:bodyPr/>
          <a:lstStyle/>
          <a:p>
            <a:r>
              <a:rPr lang="uk-UA" dirty="0" smtClean="0"/>
              <a:t>Основне джерело права - законодавство. Найбільшою владою володіють Конституція, декрети Народного консультативного конгресу (вищий орган законодавчої влади), закони парламенту, підзаконні акти президента.</a:t>
            </a:r>
          </a:p>
          <a:p>
            <a:r>
              <a:rPr lang="uk-UA" dirty="0" smtClean="0"/>
              <a:t>Сходинкою нижче в ієрархії джерел права стоїть звичай, що регулює повсякденне життя.</a:t>
            </a:r>
          </a:p>
          <a:p>
            <a:r>
              <a:rPr lang="uk-UA" dirty="0" smtClean="0"/>
              <a:t>Також одним з джерел права є судовий прецедент (який застосовується навіть незважаючи на те, що не має юридичної сили). Важлива роль по інтерпретації та уніфікації заплутаної правової системи належить Верховному суду.</a:t>
            </a:r>
            <a:endParaRPr lang="uk-UA" dirty="0"/>
          </a:p>
        </p:txBody>
      </p:sp>
    </p:spTree>
    <p:extLst>
      <p:ext uri="{BB962C8B-B14F-4D97-AF65-F5344CB8AC3E}">
        <p14:creationId xmlns:p14="http://schemas.microsoft.com/office/powerpoint/2010/main" val="3416702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957942" y="1582057"/>
            <a:ext cx="10395857" cy="4594906"/>
          </a:xfrm>
        </p:spPr>
        <p:txBody>
          <a:bodyPr>
            <a:normAutofit/>
          </a:bodyPr>
          <a:lstStyle/>
          <a:p>
            <a:r>
              <a:rPr lang="uk-UA" dirty="0"/>
              <a:t>Формування правової культури сучасної Індонезії відбувалося на тлі зміни різних релігій і культурних </a:t>
            </a:r>
            <a:r>
              <a:rPr lang="uk-UA" dirty="0" smtClean="0"/>
              <a:t>впливів</a:t>
            </a:r>
            <a:endParaRPr lang="uk-UA" dirty="0"/>
          </a:p>
          <a:p>
            <a:r>
              <a:rPr lang="uk-UA" dirty="0"/>
              <a:t>У </a:t>
            </a:r>
            <a:r>
              <a:rPr lang="uk-UA" dirty="0" err="1" smtClean="0"/>
              <a:t>предколоніальній</a:t>
            </a:r>
            <a:r>
              <a:rPr lang="uk-UA" dirty="0" smtClean="0"/>
              <a:t> </a:t>
            </a:r>
            <a:r>
              <a:rPr lang="uk-UA" dirty="0"/>
              <a:t>Індонезії звичайне право (Адат) займало центральне місце; на другому стояло писаний право (закон). </a:t>
            </a:r>
            <a:endParaRPr lang="uk-UA" dirty="0" smtClean="0"/>
          </a:p>
          <a:p>
            <a:r>
              <a:rPr lang="uk-UA" dirty="0" smtClean="0"/>
              <a:t>У </a:t>
            </a:r>
            <a:r>
              <a:rPr lang="uk-UA" dirty="0"/>
              <a:t>громаді ж майже всі відносини регулювалися звичаями. Серед індонезійців глибоко укоренилося подання, ніби душі предків спостерігають за общиною і мстять за найменше порушення звичаїв.</a:t>
            </a:r>
          </a:p>
          <a:p>
            <a:endParaRPr lang="uk-UA" dirty="0"/>
          </a:p>
        </p:txBody>
      </p:sp>
      <p:sp>
        <p:nvSpPr>
          <p:cNvPr id="4" name="Заголовок 1"/>
          <p:cNvSpPr>
            <a:spLocks noGrp="1"/>
          </p:cNvSpPr>
          <p:nvPr>
            <p:ph type="title"/>
          </p:nvPr>
        </p:nvSpPr>
        <p:spPr>
          <a:xfrm>
            <a:off x="838200" y="365125"/>
            <a:ext cx="10515600" cy="868589"/>
          </a:xfrm>
        </p:spPr>
        <p:txBody>
          <a:bodyPr>
            <a:normAutofit/>
          </a:bodyPr>
          <a:lstStyle/>
          <a:p>
            <a:pPr algn="ctr"/>
            <a:r>
              <a:rPr lang="uk-UA" sz="4800" b="1" dirty="0">
                <a:ln>
                  <a:solidFill>
                    <a:srgbClr val="FF0000"/>
                  </a:solidFill>
                </a:ln>
                <a:solidFill>
                  <a:schemeClr val="bg1"/>
                </a:solidFill>
                <a:latin typeface="Arial Black" panose="020B0A04020102020204" pitchFamily="34" charset="0"/>
              </a:rPr>
              <a:t>Правова система в Індонезії</a:t>
            </a:r>
            <a:endParaRPr lang="uk-UA" sz="4800" b="1" dirty="0">
              <a:ln>
                <a:solidFill>
                  <a:srgbClr val="FF0000"/>
                </a:solidFill>
              </a:ln>
              <a:solidFill>
                <a:schemeClr val="bg1"/>
              </a:solidFill>
              <a:latin typeface="Arial Black" panose="020B0A04020102020204" pitchFamily="34" charset="0"/>
            </a:endParaRPr>
          </a:p>
        </p:txBody>
      </p:sp>
    </p:spTree>
    <p:extLst>
      <p:ext uri="{BB962C8B-B14F-4D97-AF65-F5344CB8AC3E}">
        <p14:creationId xmlns:p14="http://schemas.microsoft.com/office/powerpoint/2010/main" val="1266150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a:blip r:embed="rId2"/>
          <a:stretch>
            <a:fillRect/>
          </a:stretch>
        </p:blipFill>
        <p:spPr>
          <a:xfrm>
            <a:off x="0" y="0"/>
            <a:ext cx="12250058" cy="6858000"/>
          </a:xfrm>
          <a:prstGeom prst="rect">
            <a:avLst/>
          </a:prstGeom>
        </p:spPr>
      </p:pic>
      <p:sp>
        <p:nvSpPr>
          <p:cNvPr id="6" name="Объект 5"/>
          <p:cNvSpPr>
            <a:spLocks noGrp="1"/>
          </p:cNvSpPr>
          <p:nvPr>
            <p:ph idx="1"/>
          </p:nvPr>
        </p:nvSpPr>
        <p:spPr>
          <a:xfrm>
            <a:off x="464456" y="1752032"/>
            <a:ext cx="11538857" cy="4905829"/>
          </a:xfrm>
          <a:solidFill>
            <a:srgbClr val="FFFFFF">
              <a:alpha val="61176"/>
            </a:srgbClr>
          </a:solidFill>
        </p:spPr>
        <p:txBody>
          <a:bodyPr>
            <a:normAutofit lnSpcReduction="10000"/>
          </a:bodyPr>
          <a:lstStyle/>
          <a:p>
            <a:r>
              <a:rPr lang="uk-UA" dirty="0"/>
              <a:t>Основи правової системи незалежної Індонезії були закладені з прийняттям Конституції </a:t>
            </a:r>
            <a:r>
              <a:rPr lang="uk-UA" dirty="0" smtClean="0"/>
              <a:t>1945р.  </a:t>
            </a:r>
            <a:r>
              <a:rPr lang="uk-UA" dirty="0"/>
              <a:t>Вона закріпила принципи державної ідеології та філософії "панчасіла", яких зобов'язані дотримуватися всі партії та організації: </a:t>
            </a:r>
            <a:endParaRPr lang="uk-UA" dirty="0" smtClean="0"/>
          </a:p>
          <a:p>
            <a:r>
              <a:rPr lang="uk-UA" dirty="0" smtClean="0"/>
              <a:t>віра </a:t>
            </a:r>
            <a:r>
              <a:rPr lang="uk-UA" dirty="0"/>
              <a:t>у єдиного Бога, що означає рівність усіх існуючих в країні релігій і свободу віросповідання; </a:t>
            </a:r>
            <a:endParaRPr lang="uk-UA" dirty="0" smtClean="0"/>
          </a:p>
          <a:p>
            <a:r>
              <a:rPr lang="uk-UA" dirty="0" smtClean="0"/>
              <a:t>справедлива </a:t>
            </a:r>
            <a:r>
              <a:rPr lang="uk-UA" dirty="0"/>
              <a:t>і цивілізована гуманність; </a:t>
            </a:r>
            <a:endParaRPr lang="uk-UA" dirty="0" smtClean="0"/>
          </a:p>
          <a:p>
            <a:r>
              <a:rPr lang="uk-UA" dirty="0" smtClean="0"/>
              <a:t>націоналізм</a:t>
            </a:r>
            <a:r>
              <a:rPr lang="uk-UA" dirty="0"/>
              <a:t>, що означає створення незалежної національної держави, побудова єдиної нації; </a:t>
            </a:r>
            <a:endParaRPr lang="uk-UA" dirty="0" smtClean="0"/>
          </a:p>
          <a:p>
            <a:r>
              <a:rPr lang="uk-UA" dirty="0" smtClean="0"/>
              <a:t>демократія</a:t>
            </a:r>
            <a:r>
              <a:rPr lang="uk-UA" dirty="0"/>
              <a:t>, що направляється розумною політикою консультацій та представництва; </a:t>
            </a:r>
            <a:endParaRPr lang="uk-UA" dirty="0" smtClean="0"/>
          </a:p>
          <a:p>
            <a:r>
              <a:rPr lang="uk-UA" dirty="0" smtClean="0"/>
              <a:t>соціальна </a:t>
            </a:r>
            <a:r>
              <a:rPr lang="uk-UA" dirty="0"/>
              <a:t>справедливість.</a:t>
            </a:r>
          </a:p>
          <a:p>
            <a:endParaRPr lang="uk-UA" dirty="0"/>
          </a:p>
        </p:txBody>
      </p:sp>
      <p:sp>
        <p:nvSpPr>
          <p:cNvPr id="7" name="Заголовок 1"/>
          <p:cNvSpPr>
            <a:spLocks noGrp="1"/>
          </p:cNvSpPr>
          <p:nvPr>
            <p:ph type="title"/>
          </p:nvPr>
        </p:nvSpPr>
        <p:spPr>
          <a:xfrm>
            <a:off x="605972" y="726848"/>
            <a:ext cx="10515600" cy="825046"/>
          </a:xfrm>
        </p:spPr>
        <p:txBody>
          <a:bodyPr>
            <a:normAutofit/>
          </a:bodyPr>
          <a:lstStyle/>
          <a:p>
            <a:pPr algn="ctr"/>
            <a:r>
              <a:rPr lang="uk-UA" sz="4800" b="1" dirty="0">
                <a:ln>
                  <a:solidFill>
                    <a:srgbClr val="FF0000"/>
                  </a:solidFill>
                </a:ln>
                <a:solidFill>
                  <a:schemeClr val="bg1"/>
                </a:solidFill>
                <a:latin typeface="Arial Black" panose="020B0A04020102020204" pitchFamily="34" charset="0"/>
              </a:rPr>
              <a:t>Правова система в Індонезії</a:t>
            </a:r>
            <a:endParaRPr lang="uk-UA" sz="4800" b="1" dirty="0">
              <a:ln>
                <a:solidFill>
                  <a:srgbClr val="FF0000"/>
                </a:solidFill>
              </a:ln>
              <a:solidFill>
                <a:schemeClr val="bg1"/>
              </a:solidFill>
              <a:latin typeface="Arial Black" panose="020B0A04020102020204" pitchFamily="34" charset="0"/>
            </a:endParaRPr>
          </a:p>
        </p:txBody>
      </p:sp>
    </p:spTree>
    <p:extLst>
      <p:ext uri="{BB962C8B-B14F-4D97-AF65-F5344CB8AC3E}">
        <p14:creationId xmlns:p14="http://schemas.microsoft.com/office/powerpoint/2010/main" val="257026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84258" y="176440"/>
            <a:ext cx="5504543" cy="1274990"/>
          </a:xfrm>
        </p:spPr>
        <p:txBody>
          <a:bodyPr>
            <a:normAutofit/>
          </a:bodyPr>
          <a:lstStyle/>
          <a:p>
            <a:r>
              <a:rPr lang="uk-UA" b="1" dirty="0">
                <a:ln>
                  <a:solidFill>
                    <a:srgbClr val="FF0000"/>
                  </a:solidFill>
                </a:ln>
                <a:solidFill>
                  <a:schemeClr val="bg1"/>
                </a:solidFill>
                <a:latin typeface="Arial Black" panose="020B0A04020102020204" pitchFamily="34" charset="0"/>
              </a:rPr>
              <a:t>Цивільне </a:t>
            </a:r>
            <a:r>
              <a:rPr lang="uk-UA" b="1" dirty="0" smtClean="0">
                <a:ln>
                  <a:solidFill>
                    <a:srgbClr val="FF0000"/>
                  </a:solidFill>
                </a:ln>
                <a:solidFill>
                  <a:schemeClr val="bg1"/>
                </a:solidFill>
                <a:latin typeface="Arial Black" panose="020B0A04020102020204" pitchFamily="34" charset="0"/>
              </a:rPr>
              <a:t>право</a:t>
            </a:r>
            <a:endParaRPr lang="uk-UA" b="1" dirty="0">
              <a:ln>
                <a:solidFill>
                  <a:srgbClr val="FF0000"/>
                </a:solidFill>
              </a:ln>
              <a:solidFill>
                <a:schemeClr val="bg1"/>
              </a:solidFill>
              <a:latin typeface="Arial Black" panose="020B0A04020102020204" pitchFamily="34" charset="0"/>
            </a:endParaRPr>
          </a:p>
        </p:txBody>
      </p:sp>
      <p:sp>
        <p:nvSpPr>
          <p:cNvPr id="3" name="Объект 2"/>
          <p:cNvSpPr>
            <a:spLocks noGrp="1"/>
          </p:cNvSpPr>
          <p:nvPr>
            <p:ph idx="1"/>
          </p:nvPr>
        </p:nvSpPr>
        <p:spPr>
          <a:xfrm>
            <a:off x="6005287" y="1284515"/>
            <a:ext cx="5983514" cy="5486400"/>
          </a:xfrm>
        </p:spPr>
        <p:txBody>
          <a:bodyPr>
            <a:normAutofit/>
          </a:bodyPr>
          <a:lstStyle/>
          <a:p>
            <a:r>
              <a:rPr lang="uk-UA" dirty="0" smtClean="0"/>
              <a:t>Основою </a:t>
            </a:r>
            <a:r>
              <a:rPr lang="uk-UA" dirty="0"/>
              <a:t>даної системи є римське право, яке розвивалося завдяки зусиллям університетів латинських і німецьких держав (звідси і назва - «</a:t>
            </a:r>
            <a:r>
              <a:rPr lang="uk-UA" dirty="0" err="1"/>
              <a:t>романо</a:t>
            </a:r>
            <a:r>
              <a:rPr lang="uk-UA" dirty="0"/>
              <a:t>-германська правова сім'я</a:t>
            </a:r>
            <a:r>
              <a:rPr lang="uk-UA" dirty="0" smtClean="0"/>
              <a:t>»).</a:t>
            </a:r>
          </a:p>
          <a:p>
            <a:r>
              <a:rPr lang="ru-RU" dirty="0"/>
              <a:t>В </a:t>
            </a:r>
            <a:r>
              <a:rPr lang="uk-UA" dirty="0" smtClean="0"/>
              <a:t>даний час для континентального цивільного процесу не властивий наслідковий характер в чистому вигляді. Тому необхідно говорити про наявність не слідчого процесу в континентальній Європі, а змішаної системи цивільного процесу</a:t>
            </a:r>
            <a:r>
              <a:rPr lang="ru-RU" dirty="0" smtClean="0"/>
              <a:t>.</a:t>
            </a:r>
            <a:endParaRPr lang="uk-UA" dirty="0"/>
          </a:p>
        </p:txBody>
      </p:sp>
      <p:sp>
        <p:nvSpPr>
          <p:cNvPr id="4" name="Заголовок 1"/>
          <p:cNvSpPr txBox="1">
            <a:spLocks/>
          </p:cNvSpPr>
          <p:nvPr/>
        </p:nvSpPr>
        <p:spPr>
          <a:xfrm>
            <a:off x="159656" y="125867"/>
            <a:ext cx="59980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uk-UA" b="1" dirty="0" smtClean="0">
                <a:ln>
                  <a:solidFill>
                    <a:srgbClr val="FF0000"/>
                  </a:solidFill>
                </a:ln>
                <a:solidFill>
                  <a:schemeClr val="bg1"/>
                </a:solidFill>
                <a:latin typeface="Arial Black" panose="020B0A04020102020204" pitchFamily="34" charset="0"/>
              </a:rPr>
              <a:t>Цивільний кодекс </a:t>
            </a:r>
            <a:endParaRPr lang="uk-UA" b="1" dirty="0">
              <a:ln>
                <a:solidFill>
                  <a:srgbClr val="FF0000"/>
                </a:solidFill>
              </a:ln>
              <a:solidFill>
                <a:schemeClr val="bg1"/>
              </a:solidFill>
              <a:latin typeface="Arial Black" panose="020B0A04020102020204" pitchFamily="34" charset="0"/>
            </a:endParaRPr>
          </a:p>
        </p:txBody>
      </p:sp>
      <p:sp>
        <p:nvSpPr>
          <p:cNvPr id="5" name="Объект 2"/>
          <p:cNvSpPr txBox="1">
            <a:spLocks/>
          </p:cNvSpPr>
          <p:nvPr/>
        </p:nvSpPr>
        <p:spPr>
          <a:xfrm>
            <a:off x="595085" y="1451430"/>
            <a:ext cx="4706257" cy="47110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uk-UA" dirty="0" smtClean="0"/>
              <a:t>В Індонезії Цивільний кодекс діє на основі голландських законів. Після того як держава отримала незалежність уряд доклав зусилля по уніфікації приватного права.</a:t>
            </a:r>
          </a:p>
          <a:p>
            <a:r>
              <a:rPr lang="ru-RU" dirty="0" err="1"/>
              <a:t>Цивільний</a:t>
            </a:r>
            <a:r>
              <a:rPr lang="ru-RU" dirty="0"/>
              <a:t> </a:t>
            </a:r>
            <a:r>
              <a:rPr lang="ru-RU" dirty="0" err="1"/>
              <a:t>процес</a:t>
            </a:r>
            <a:r>
              <a:rPr lang="ru-RU" dirty="0"/>
              <a:t> в </a:t>
            </a:r>
            <a:r>
              <a:rPr lang="ru-RU" dirty="0" err="1"/>
              <a:t>Індонезії</a:t>
            </a:r>
            <a:r>
              <a:rPr lang="ru-RU" dirty="0"/>
              <a:t> представлений </a:t>
            </a:r>
            <a:r>
              <a:rPr lang="ru-RU" dirty="0" err="1"/>
              <a:t>слідчої</a:t>
            </a:r>
            <a:r>
              <a:rPr lang="ru-RU" dirty="0"/>
              <a:t> системою.</a:t>
            </a:r>
          </a:p>
          <a:p>
            <a:endParaRPr lang="uk-UA" dirty="0"/>
          </a:p>
        </p:txBody>
      </p:sp>
    </p:spTree>
    <p:extLst>
      <p:ext uri="{BB962C8B-B14F-4D97-AF65-F5344CB8AC3E}">
        <p14:creationId xmlns:p14="http://schemas.microsoft.com/office/powerpoint/2010/main" val="2594893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09171" y="198663"/>
            <a:ext cx="5417458" cy="1325563"/>
          </a:xfrm>
        </p:spPr>
        <p:txBody>
          <a:bodyPr>
            <a:normAutofit/>
          </a:bodyPr>
          <a:lstStyle/>
          <a:p>
            <a:r>
              <a:rPr lang="uk-UA" b="1" dirty="0" smtClean="0">
                <a:ln>
                  <a:solidFill>
                    <a:srgbClr val="FF0000"/>
                  </a:solidFill>
                </a:ln>
                <a:solidFill>
                  <a:schemeClr val="bg1"/>
                </a:solidFill>
                <a:latin typeface="Arial Black" panose="020B0A04020102020204" pitchFamily="34" charset="0"/>
              </a:rPr>
              <a:t>Адатне  </a:t>
            </a:r>
            <a:r>
              <a:rPr lang="uk-UA" b="1" dirty="0">
                <a:ln>
                  <a:solidFill>
                    <a:srgbClr val="FF0000"/>
                  </a:solidFill>
                </a:ln>
                <a:solidFill>
                  <a:schemeClr val="bg1"/>
                </a:solidFill>
                <a:latin typeface="Arial Black" panose="020B0A04020102020204" pitchFamily="34" charset="0"/>
              </a:rPr>
              <a:t>право</a:t>
            </a:r>
          </a:p>
        </p:txBody>
      </p:sp>
      <p:sp>
        <p:nvSpPr>
          <p:cNvPr id="3" name="Объект 2"/>
          <p:cNvSpPr>
            <a:spLocks noGrp="1"/>
          </p:cNvSpPr>
          <p:nvPr>
            <p:ph idx="1"/>
          </p:nvPr>
        </p:nvSpPr>
        <p:spPr>
          <a:xfrm>
            <a:off x="6585858" y="663517"/>
            <a:ext cx="5243286" cy="6071111"/>
          </a:xfrm>
        </p:spPr>
        <p:txBody>
          <a:bodyPr>
            <a:normAutofit/>
          </a:bodyPr>
          <a:lstStyle/>
          <a:p>
            <a:r>
              <a:rPr lang="uk-UA" dirty="0"/>
              <a:t>Серед мусульманської громади дуже поширене </a:t>
            </a:r>
            <a:r>
              <a:rPr lang="uk-UA" b="1" dirty="0">
                <a:solidFill>
                  <a:srgbClr val="C00000"/>
                </a:solidFill>
              </a:rPr>
              <a:t>адатне право</a:t>
            </a:r>
            <a:r>
              <a:rPr lang="uk-UA" dirty="0"/>
              <a:t>, яке не проводить відмінностей між публічним і приватним, а також між цивільним і кримінальним правом</a:t>
            </a:r>
            <a:r>
              <a:rPr lang="uk-UA" dirty="0" smtClean="0"/>
              <a:t>. </a:t>
            </a:r>
          </a:p>
          <a:p>
            <a:r>
              <a:rPr lang="uk-UA" dirty="0" smtClean="0"/>
              <a:t>Особливо </a:t>
            </a:r>
            <a:r>
              <a:rPr lang="uk-UA" dirty="0"/>
              <a:t>сильні, міцні позиції в </a:t>
            </a:r>
            <a:r>
              <a:rPr lang="uk-UA" dirty="0" err="1"/>
              <a:t>адатного</a:t>
            </a:r>
            <a:r>
              <a:rPr lang="uk-UA" dirty="0"/>
              <a:t> праві Індонезії займають в області </a:t>
            </a:r>
            <a:r>
              <a:rPr lang="uk-UA" dirty="0" err="1"/>
              <a:t>шлюбно</a:t>
            </a:r>
            <a:r>
              <a:rPr lang="uk-UA" dirty="0"/>
              <a:t>-сімейних відносин. Шлюб, що супроводжується народженням дітей, є релігійним обов'язком, а безшлюбність - сумним станом</a:t>
            </a:r>
          </a:p>
        </p:txBody>
      </p:sp>
      <p:pic>
        <p:nvPicPr>
          <p:cNvPr id="6" name="Рисунок 5"/>
          <p:cNvPicPr>
            <a:picLocks noChangeAspect="1"/>
          </p:cNvPicPr>
          <p:nvPr/>
        </p:nvPicPr>
        <p:blipFill rotWithShape="1">
          <a:blip r:embed="rId2"/>
          <a:srcRect l="13143"/>
          <a:stretch/>
        </p:blipFill>
        <p:spPr>
          <a:xfrm>
            <a:off x="382333" y="1338444"/>
            <a:ext cx="5844296" cy="4721255"/>
          </a:xfrm>
          <a:prstGeom prst="rect">
            <a:avLst/>
          </a:prstGeom>
        </p:spPr>
      </p:pic>
    </p:spTree>
    <p:extLst>
      <p:ext uri="{BB962C8B-B14F-4D97-AF65-F5344CB8AC3E}">
        <p14:creationId xmlns:p14="http://schemas.microsoft.com/office/powerpoint/2010/main" val="517062379"/>
      </p:ext>
    </p:extLst>
  </p:cSld>
  <p:clrMapOvr>
    <a:masterClrMapping/>
  </p:clrMapOvr>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612</TotalTime>
  <Words>1623</Words>
  <Application>Microsoft Office PowerPoint</Application>
  <PresentationFormat>Широкоэкранный</PresentationFormat>
  <Paragraphs>106</Paragraphs>
  <Slides>23</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23</vt:i4>
      </vt:variant>
    </vt:vector>
  </HeadingPairs>
  <TitlesOfParts>
    <vt:vector size="29" baseType="lpstr">
      <vt:lpstr>Arial</vt:lpstr>
      <vt:lpstr>Arial Black</vt:lpstr>
      <vt:lpstr>Calibri</vt:lpstr>
      <vt:lpstr>Calibri Light</vt:lpstr>
      <vt:lpstr>Century Gothic</vt:lpstr>
      <vt:lpstr>Office Theme</vt:lpstr>
      <vt:lpstr>Політичний режим Індонезії</vt:lpstr>
      <vt:lpstr>Презентация PowerPoint</vt:lpstr>
      <vt:lpstr>Презентация PowerPoint</vt:lpstr>
      <vt:lpstr>Правова система в Індонезії</vt:lpstr>
      <vt:lpstr>Ієрархія джерел права в Індонезії</vt:lpstr>
      <vt:lpstr>Правова система в Індонезії</vt:lpstr>
      <vt:lpstr>Правова система в Індонезії</vt:lpstr>
      <vt:lpstr>Цивільне право</vt:lpstr>
      <vt:lpstr>Адатне  право</vt:lpstr>
      <vt:lpstr>Мусульманське право </vt:lpstr>
      <vt:lpstr>Земельні  відносини </vt:lpstr>
      <vt:lpstr>Торгівля  </vt:lpstr>
      <vt:lpstr>Економічне законодавство </vt:lpstr>
      <vt:lpstr>Профспілки  </vt:lpstr>
      <vt:lpstr>Кримінальне право</vt:lpstr>
      <vt:lpstr>Кримінальне право</vt:lpstr>
      <vt:lpstr>Кримінальне право</vt:lpstr>
      <vt:lpstr>Судова система </vt:lpstr>
      <vt:lpstr>Судова система </vt:lpstr>
      <vt:lpstr>Основні  характеристики судової системи Індонезії</vt:lpstr>
      <vt:lpstr>Основні  характеристики судової системи Індонезії</vt:lpstr>
      <vt:lpstr>Основні  характеристики судової системи Індонезії</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User</dc:creator>
  <cp:lastModifiedBy>admin</cp:lastModifiedBy>
  <cp:revision>22</cp:revision>
  <dcterms:created xsi:type="dcterms:W3CDTF">2019-08-22T12:46:47Z</dcterms:created>
  <dcterms:modified xsi:type="dcterms:W3CDTF">2020-04-23T21:42:43Z</dcterms:modified>
</cp:coreProperties>
</file>